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4" r:id="rId4"/>
    <p:sldMasterId id="2147483705" r:id="rId5"/>
    <p:sldMasterId id="2147483706" r:id="rId6"/>
    <p:sldMasterId id="2147483707" r:id="rId7"/>
    <p:sldMasterId id="2147483708" r:id="rId8"/>
    <p:sldMasterId id="2147483709" r:id="rId9"/>
    <p:sldMasterId id="2147483710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</p:sldIdLst>
  <p:sldSz cy="6858000" cx="9144000"/>
  <p:notesSz cx="7010400" cy="9296400"/>
  <p:embeddedFontLst>
    <p:embeddedFont>
      <p:font typeface="Helvetica Neue"/>
      <p:regular r:id="rId29"/>
      <p:bold r:id="rId30"/>
      <p:italic r:id="rId31"/>
      <p:boldItalic r:id="rId32"/>
    </p:embeddedFont>
    <p:embeddedFont>
      <p:font typeface="Century Gothic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9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1" Type="http://schemas.openxmlformats.org/officeDocument/2006/relationships/theme" Target="theme/theme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HelveticaNeue-regular.fntdata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notesMaster" Target="notesMasters/notesMaster1.xml"/><Relationship Id="rId33" Type="http://schemas.openxmlformats.org/officeDocument/2006/relationships/font" Target="fonts/CenturyGothic-regular.fntdata"/><Relationship Id="rId10" Type="http://schemas.openxmlformats.org/officeDocument/2006/relationships/slideMaster" Target="slideMasters/slideMaster7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2.xml"/><Relationship Id="rId35" Type="http://schemas.openxmlformats.org/officeDocument/2006/relationships/font" Target="fonts/CenturyGothic-italic.fntdata"/><Relationship Id="rId12" Type="http://schemas.openxmlformats.org/officeDocument/2006/relationships/slide" Target="slides/slide1.xml"/><Relationship Id="rId34" Type="http://schemas.openxmlformats.org/officeDocument/2006/relationships/font" Target="fonts/CenturyGothic-bold.fntdata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36" Type="http://schemas.openxmlformats.org/officeDocument/2006/relationships/font" Target="fonts/CenturyGothic-boldItalic.fntdata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4243bae08_0_0:notes"/>
          <p:cNvSpPr/>
          <p:nvPr>
            <p:ph idx="2" type="sldImg"/>
          </p:nvPr>
        </p:nvSpPr>
        <p:spPr>
          <a:xfrm>
            <a:off x="1182688" y="696913"/>
            <a:ext cx="4646700" cy="348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33" name="Google Shape;333;g64243bae08_0_0:notes"/>
          <p:cNvSpPr txBox="1"/>
          <p:nvPr>
            <p:ph idx="1" type="body"/>
          </p:nvPr>
        </p:nvSpPr>
        <p:spPr>
          <a:xfrm>
            <a:off x="934407" y="4416736"/>
            <a:ext cx="5141700" cy="418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800" lIns="93625" spcFirstLastPara="1" rIns="93625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Helvetica Neue"/>
                <a:ea typeface="Helvetica Neue"/>
                <a:cs typeface="Helvetica Neue"/>
                <a:sym typeface="Helvetica Neue"/>
              </a:rPr>
              <a:t>Presented during second panel presentation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64243baf4e_24_369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21" name="Google Shape;621;g64243baf4e_24_369:notes"/>
          <p:cNvSpPr txBox="1"/>
          <p:nvPr>
            <p:ph idx="1" type="body"/>
          </p:nvPr>
        </p:nvSpPr>
        <p:spPr>
          <a:xfrm>
            <a:off x="934407" y="4415161"/>
            <a:ext cx="5141700" cy="418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64243bae08_0_32:notes"/>
          <p:cNvSpPr/>
          <p:nvPr>
            <p:ph idx="2" type="sldImg"/>
          </p:nvPr>
        </p:nvSpPr>
        <p:spPr>
          <a:xfrm>
            <a:off x="1182688" y="696913"/>
            <a:ext cx="4646700" cy="348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29" name="Google Shape;629;g64243bae08_0_32:notes"/>
          <p:cNvSpPr txBox="1"/>
          <p:nvPr>
            <p:ph idx="1" type="body"/>
          </p:nvPr>
        </p:nvSpPr>
        <p:spPr>
          <a:xfrm>
            <a:off x="934407" y="4416736"/>
            <a:ext cx="5141700" cy="418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800" lIns="93625" spcFirstLastPara="1" rIns="93625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Helvetica Neue"/>
                <a:ea typeface="Helvetica Neue"/>
                <a:cs typeface="Helvetica Neue"/>
                <a:sym typeface="Helvetica Neue"/>
              </a:rPr>
              <a:t>Brainstorming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b="1" lang="en-US" sz="1600"/>
              <a:t>Accelerate discovery with access of vast amount of diverse, comprehensive data and results - Optimize use of the nation’s scientific user facilities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b="1" lang="en-US" sz="1600"/>
              <a:t>identify patterns across experiments 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/>
              <a:t>- Access to diverse data to aid the development of new algorithms and machine learning approaches.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/>
              <a:t>- Automate creation of new links between experiments, models and analysis.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t/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t/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US" sz="1400">
                <a:latin typeface="Helvetica Neue"/>
                <a:ea typeface="Helvetica Neue"/>
                <a:cs typeface="Helvetica Neue"/>
                <a:sym typeface="Helvetica Neue"/>
              </a:rPr>
              <a:t>Automatic development of training sets from heterogeneous data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b="1" lang="en-US" sz="1600"/>
              <a:t>Develop infrastructure to build, test and deploy new and emerging AI and ML algorithms.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/>
              <a:t>- Build reference dataset for verification, development and benchmarking. 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/>
              <a:t>- Scientific language to search for data-learned descriptors.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/>
              <a:t>- Compare and validate new data or algorithms against existing ones.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/>
              <a:t>Ontology for everything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/>
              <a:t>Develop infrastructure to allow ML/AI access to SUF data &amp; results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64243baf4e_26_0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64243baf4e_26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no common search tool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no pattern extraction across data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AI can bring together all that we have learned to find the next experiments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AI can identify the next research targets by joining everything we have learned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Easy searching across?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unearth new research targets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unearth new ways -&gt; unearth new results?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topics -&gt; fields?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targets -&gt; directions?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/>
              <a:t>[the problem] Thousands of papers are produced every year on OPVs from experiments done in isolation.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/>
              <a:t>[our solution] A curated data system for AI/ML will enable scientists to leverage that wealth of information to accelerate discoveries.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/>
              <a:t>How to double the efficiency of Organic Photovoltaic?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/>
              <a:t>Only ML &amp; AI will harvest the work of 16,000 users of SUFs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/>
              <a:t>From millions of measurements, </a:t>
            </a:r>
            <a:r>
              <a:rPr b="1" lang="en-US" sz="2400"/>
              <a:t>Thousands</a:t>
            </a:r>
            <a:r>
              <a:rPr lang="en-US" sz="2400"/>
              <a:t> of papers are produced every year on OPVs from experiments done in isolation.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No human 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/>
              <a:t>100s of thousands of individual experiments per facility. Humanly not possible to extract the </a:t>
            </a:r>
            <a:r>
              <a:rPr b="1" lang="en-US" sz="1600"/>
              <a:t>necessary</a:t>
            </a:r>
            <a:r>
              <a:rPr b="1" lang="en-US" sz="1600"/>
              <a:t> knowledge to double efficiency in a realistic timeframe. 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/>
              <a:t>Radically improve data curation for scientific discovery and comparison of complex materials and processes across facilities. 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/>
              <a:t>- Enable far greater use and reuse of scientific data and algorithms.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600"/>
              <a:t>- Provide natural language and domain-specific searches for scientific data across domains.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b="1" lang="en-US" sz="1600"/>
              <a:t>Use AI to mine schemas and user publications to capture ontology across facilities 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600"/>
              <a:t>Optimize use of the nation’s scientific user facilities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600"/>
              <a:t>- Accelerate discovery with access of vast amount of diverse, comprehensive data.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- Access to diverse data to aid the development of new algorithms and machine learning approaches.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- Automate creation of new links between experiments, models and analysis.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</p:txBody>
      </p:sp>
      <p:sp>
        <p:nvSpPr>
          <p:cNvPr id="644" name="Google Shape;644;g64243baf4e_26_0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64243bae08_0_48:notes"/>
          <p:cNvSpPr/>
          <p:nvPr>
            <p:ph idx="2" type="sldImg"/>
          </p:nvPr>
        </p:nvSpPr>
        <p:spPr>
          <a:xfrm>
            <a:off x="1182688" y="696913"/>
            <a:ext cx="4646700" cy="348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55" name="Google Shape;655;g64243bae08_0_48:notes"/>
          <p:cNvSpPr txBox="1"/>
          <p:nvPr>
            <p:ph idx="1" type="body"/>
          </p:nvPr>
        </p:nvSpPr>
        <p:spPr>
          <a:xfrm>
            <a:off x="934407" y="4416736"/>
            <a:ext cx="5141700" cy="418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800" lIns="93625" spcFirstLastPara="1" rIns="93625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Helvetica Neue"/>
                <a:ea typeface="Helvetica Neue"/>
                <a:cs typeface="Helvetica Neue"/>
                <a:sym typeface="Helvetica Neue"/>
              </a:rPr>
              <a:t>Presented during second panel presentation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Defined learning goals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Engaging 360 animations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Interactive experiments with simulated data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64243baf4e_21_0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64243baf4e_21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64243baf4e_21_0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64243baf4e_21_14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64243baf4e_21_1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64243baf4e_21_14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64243bae08_0_64:notes"/>
          <p:cNvSpPr/>
          <p:nvPr>
            <p:ph idx="2" type="sldImg"/>
          </p:nvPr>
        </p:nvSpPr>
        <p:spPr>
          <a:xfrm>
            <a:off x="1182688" y="696913"/>
            <a:ext cx="4646700" cy="348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87" name="Google Shape;687;g64243bae08_0_64:notes"/>
          <p:cNvSpPr txBox="1"/>
          <p:nvPr>
            <p:ph idx="1" type="body"/>
          </p:nvPr>
        </p:nvSpPr>
        <p:spPr>
          <a:xfrm>
            <a:off x="934407" y="4416736"/>
            <a:ext cx="5141700" cy="418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800" lIns="93625" spcFirstLastPara="1" rIns="93625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Helvetica Neue"/>
                <a:ea typeface="Helvetica Neue"/>
                <a:cs typeface="Helvetica Neue"/>
                <a:sym typeface="Helvetica Neue"/>
              </a:rPr>
              <a:t>Presented during second panel presentation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04" name="Google Shape;704;p4:notes"/>
          <p:cNvSpPr txBox="1"/>
          <p:nvPr>
            <p:ph idx="1" type="body"/>
          </p:nvPr>
        </p:nvSpPr>
        <p:spPr>
          <a:xfrm>
            <a:off x="934407" y="4415161"/>
            <a:ext cx="5141589" cy="418369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4243baf4e_36_35:notes"/>
          <p:cNvSpPr/>
          <p:nvPr>
            <p:ph idx="2" type="sldImg"/>
          </p:nvPr>
        </p:nvSpPr>
        <p:spPr>
          <a:xfrm>
            <a:off x="1208970" y="708528"/>
            <a:ext cx="4749870" cy="35426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39" name="Google Shape;339;g64243baf4e_36_35:notes"/>
          <p:cNvSpPr txBox="1"/>
          <p:nvPr>
            <p:ph idx="1" type="body"/>
          </p:nvPr>
        </p:nvSpPr>
        <p:spPr>
          <a:xfrm>
            <a:off x="955172" y="4490348"/>
            <a:ext cx="5255960" cy="425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7750" lIns="95525" spcFirstLastPara="1" rIns="95525" wrap="square" tIns="47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</a:pPr>
            <a:r>
              <a:rPr lang="en-US" sz="1400">
                <a:latin typeface="Helvetica Neue"/>
                <a:ea typeface="Helvetica Neue"/>
                <a:cs typeface="Helvetica Neue"/>
                <a:sym typeface="Helvetica Neue"/>
              </a:rPr>
              <a:t>Presented during second panel presentation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4243baf4e_36_124:notes"/>
          <p:cNvSpPr/>
          <p:nvPr>
            <p:ph idx="2" type="sldImg"/>
          </p:nvPr>
        </p:nvSpPr>
        <p:spPr>
          <a:xfrm>
            <a:off x="1402080" y="1162050"/>
            <a:ext cx="4206240" cy="31375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64243baf4e_36_124:notes"/>
          <p:cNvSpPr txBox="1"/>
          <p:nvPr>
            <p:ph idx="1" type="body"/>
          </p:nvPr>
        </p:nvSpPr>
        <p:spPr>
          <a:xfrm>
            <a:off x="701040" y="4473893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Photoluminescent CdSe nanoparticles – robotically produced. Want to optimized based on ensemble measurement.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TEM shows you that there is population heterogeneity.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If you can quickly scan / understand the heterogeneity, much quicker to</a:t>
            </a:r>
            <a:endParaRPr sz="1400"/>
          </a:p>
          <a:p>
            <a:pPr indent="-177800" lvl="0" marL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400"/>
              <a:t>Optimize the approach</a:t>
            </a:r>
            <a:endParaRPr sz="1400"/>
          </a:p>
          <a:p>
            <a:pPr indent="-177800" lvl="0" marL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400"/>
              <a:t>Understand underlying physics</a:t>
            </a:r>
            <a:endParaRPr sz="1400"/>
          </a:p>
          <a:p>
            <a:pPr indent="-101600" lvl="0" marL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400"/>
          </a:p>
          <a:p>
            <a:pPr indent="-177800" lvl="0" marL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400"/>
              <a:t>2 years: classify heterogeneity</a:t>
            </a:r>
            <a:endParaRPr sz="1400"/>
          </a:p>
          <a:p>
            <a:pPr indent="-177800" lvl="0" marL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400"/>
              <a:t>5 years: deconvolve heterogeneity</a:t>
            </a:r>
            <a:endParaRPr sz="1400"/>
          </a:p>
          <a:p>
            <a:pPr indent="-177800" lvl="0" marL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400"/>
              <a:t>10 years: engineer the heterogeneity to do what you want (e.g. self-healing alloys, multi-functional catalysis)</a:t>
            </a:r>
            <a:endParaRPr sz="1400"/>
          </a:p>
        </p:txBody>
      </p:sp>
      <p:sp>
        <p:nvSpPr>
          <p:cNvPr id="354" name="Google Shape;354;g64243baf4e_36_124:notes"/>
          <p:cNvSpPr txBox="1"/>
          <p:nvPr>
            <p:ph idx="12" type="sldNum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4243baf4e_36_144:notes"/>
          <p:cNvSpPr/>
          <p:nvPr>
            <p:ph idx="2" type="sldImg"/>
          </p:nvPr>
        </p:nvSpPr>
        <p:spPr>
          <a:xfrm>
            <a:off x="1402080" y="1162050"/>
            <a:ext cx="4206240" cy="31375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64243baf4e_36_144:notes"/>
          <p:cNvSpPr txBox="1"/>
          <p:nvPr>
            <p:ph idx="1" type="body"/>
          </p:nvPr>
        </p:nvSpPr>
        <p:spPr>
          <a:xfrm>
            <a:off x="701040" y="4473893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2 years: ms 🡪 us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5 years: indexing (physical interpretation) – from hours to seconds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10 years: direct writing of structures / approaching system level understanding</a:t>
            </a:r>
            <a:endParaRPr sz="1400"/>
          </a:p>
        </p:txBody>
      </p:sp>
      <p:sp>
        <p:nvSpPr>
          <p:cNvPr id="376" name="Google Shape;376;g64243baf4e_36_144:notes"/>
          <p:cNvSpPr txBox="1"/>
          <p:nvPr>
            <p:ph idx="12" type="sldNum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4243bae08_0_16:notes"/>
          <p:cNvSpPr/>
          <p:nvPr>
            <p:ph idx="2" type="sldImg"/>
          </p:nvPr>
        </p:nvSpPr>
        <p:spPr>
          <a:xfrm>
            <a:off x="1182688" y="696913"/>
            <a:ext cx="4646700" cy="348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11" name="Google Shape;411;g64243bae08_0_16:notes"/>
          <p:cNvSpPr txBox="1"/>
          <p:nvPr>
            <p:ph idx="1" type="body"/>
          </p:nvPr>
        </p:nvSpPr>
        <p:spPr>
          <a:xfrm>
            <a:off x="934407" y="4416736"/>
            <a:ext cx="5141700" cy="418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800" lIns="93625" spcFirstLastPara="1" rIns="93625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Helvetica Neue"/>
                <a:ea typeface="Helvetica Neue"/>
                <a:cs typeface="Helvetica Neue"/>
                <a:sym typeface="Helvetica Neue"/>
              </a:rPr>
              <a:t>Presented during second panel presentation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64243baf4e_24_0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64243baf4e_24_0:notes"/>
          <p:cNvSpPr txBox="1"/>
          <p:nvPr>
            <p:ph idx="1" type="body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64243baf4e_24_0:notes"/>
          <p:cNvSpPr txBox="1"/>
          <p:nvPr>
            <p:ph idx="12" type="sldNum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4243baf4e_24_85:notes"/>
          <p:cNvSpPr txBox="1"/>
          <p:nvPr>
            <p:ph idx="1" type="body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64243baf4e_24_85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64243baf4e_24_107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64243baf4e_24_107:notes"/>
          <p:cNvSpPr txBox="1"/>
          <p:nvPr>
            <p:ph idx="1" type="body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(true sense, not machine learning; need continuous learning so as to allow updating predictions based on new data sources from an array of instruments, encoding physical constraints/laws and models, and learning to estimate fidelity) to enable </a:t>
            </a:r>
            <a:r>
              <a:rPr b="0" i="1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on-the-fly materials/chemical synthesis</a:t>
            </a: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e.g., not identifying a materials/chemical but actually making that material/chemical that delivers pre-defined performance and properties.  A true grand challenge but it is a game changer and is a positive disruption in our traditional approach of  make/synthesize, characterize, understand via theory/simulation and then after years, integrate back to refine.  It potentially could be more than 1000X faster!</a:t>
            </a:r>
            <a:endParaRPr/>
          </a:p>
        </p:txBody>
      </p:sp>
      <p:sp>
        <p:nvSpPr>
          <p:cNvPr id="448" name="Google Shape;448;g64243baf4e_24_107:notes"/>
          <p:cNvSpPr txBox="1"/>
          <p:nvPr>
            <p:ph idx="12" type="sldNum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4243baf4e_24_184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8" name="Google Shape;458;g64243baf4e_24_184:notes"/>
          <p:cNvSpPr txBox="1"/>
          <p:nvPr>
            <p:ph idx="1" type="body"/>
          </p:nvPr>
        </p:nvSpPr>
        <p:spPr>
          <a:xfrm>
            <a:off x="934407" y="4415161"/>
            <a:ext cx="5141700" cy="418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75" spcFirstLastPara="1" rIns="91375" wrap="square" tIns="456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457200" y="1600206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146737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404040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8" name="Google Shape;18;p2"/>
          <p:cNvSpPr txBox="1"/>
          <p:nvPr>
            <p:ph idx="2" type="body"/>
          </p:nvPr>
        </p:nvSpPr>
        <p:spPr>
          <a:xfrm>
            <a:off x="4648200" y="1600206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146737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404040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75" spcFirstLastPara="1" rIns="91375" wrap="square" tIns="456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" type="body"/>
          </p:nvPr>
        </p:nvSpPr>
        <p:spPr>
          <a:xfrm>
            <a:off x="457200" y="1600206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46737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04040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5" name="Google Shape;55;p12"/>
          <p:cNvSpPr txBox="1"/>
          <p:nvPr>
            <p:ph idx="2" type="body"/>
          </p:nvPr>
        </p:nvSpPr>
        <p:spPr>
          <a:xfrm>
            <a:off x="4648200" y="1600206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46737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04040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idx="11" type="ftr"/>
          </p:nvPr>
        </p:nvSpPr>
        <p:spPr>
          <a:xfrm>
            <a:off x="3124200" y="6356350"/>
            <a:ext cx="533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50" spcFirstLastPara="1" rIns="91350" wrap="square" tIns="456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400"/>
              <a:buFont typeface="Arial"/>
              <a:buNone/>
              <a:defRPr b="1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13750" y="6351588"/>
            <a:ext cx="5486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50" spcFirstLastPara="1" rIns="91350" wrap="square" tIns="456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50" spcFirstLastPara="1" rIns="91350" wrap="square" tIns="456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50" spcFirstLastPara="1" rIns="91350" wrap="square" tIns="45675">
            <a:noAutofit/>
          </a:bodyPr>
          <a:lstStyle>
            <a:lvl1pPr lv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3124200" y="6356350"/>
            <a:ext cx="533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50" spcFirstLastPara="1" rIns="91350" wrap="square" tIns="456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400"/>
              <a:buFont typeface="Arial"/>
              <a:buNone/>
              <a:defRPr b="1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13750" y="6351588"/>
            <a:ext cx="5486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50" spcFirstLastPara="1" rIns="91350" wrap="square" tIns="456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over Content" type="txOverObj">
  <p:cSld name="TEXT_OVER_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75" spcFirstLastPara="1" rIns="91375" wrap="square" tIns="456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457200" y="1600200"/>
            <a:ext cx="8229600" cy="218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46737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2" type="body"/>
          </p:nvPr>
        </p:nvSpPr>
        <p:spPr>
          <a:xfrm>
            <a:off x="457200" y="3938588"/>
            <a:ext cx="8229600" cy="218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46737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Text, and Content" type="txAndObj">
  <p:cSld name="TEXT_AND_OBJEC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75" spcFirstLastPara="1" rIns="91375" wrap="square" tIns="456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457200" y="1600206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46737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4648200" y="1600206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46737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idx="1" type="body"/>
          </p:nvPr>
        </p:nvSpPr>
        <p:spPr>
          <a:xfrm>
            <a:off x="352425" y="866775"/>
            <a:ext cx="8410575" cy="5259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50" spcFirstLastPara="1" rIns="91350" wrap="square" tIns="4567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type="title"/>
          </p:nvPr>
        </p:nvSpPr>
        <p:spPr>
          <a:xfrm>
            <a:off x="0" y="-1"/>
            <a:ext cx="9144000" cy="751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50" spcFirstLastPara="1" rIns="91350" wrap="square" tIns="456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1" type="ftr"/>
          </p:nvPr>
        </p:nvSpPr>
        <p:spPr>
          <a:xfrm>
            <a:off x="3124200" y="6356350"/>
            <a:ext cx="533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50" spcFirstLastPara="1" rIns="91350" wrap="square" tIns="456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413750" y="6351588"/>
            <a:ext cx="5486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50" spcFirstLastPara="1" rIns="91350" wrap="square" tIns="456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2" name="Google Shape;92;p2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>
            <p:ph type="title"/>
          </p:nvPr>
        </p:nvSpPr>
        <p:spPr>
          <a:xfrm>
            <a:off x="628650" y="266330"/>
            <a:ext cx="7886700" cy="4147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628650" y="763480"/>
            <a:ext cx="7886700" cy="55041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0" y="-219075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50" spcFirstLastPara="1" rIns="91350" wrap="square" tIns="456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3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p2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type="title"/>
          </p:nvPr>
        </p:nvSpPr>
        <p:spPr>
          <a:xfrm>
            <a:off x="628650" y="266330"/>
            <a:ext cx="7886700" cy="4147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4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24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2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5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7" name="Google Shape;117;p25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5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9" name="Google Shape;119;p25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 txBox="1"/>
          <p:nvPr>
            <p:ph type="title"/>
          </p:nvPr>
        </p:nvSpPr>
        <p:spPr>
          <a:xfrm>
            <a:off x="628650" y="266330"/>
            <a:ext cx="7886700" cy="4147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7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1" name="Google Shape;131;p27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2" name="Google Shape;132;p2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8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8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9" name="Google Shape;139;p2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title"/>
          </p:nvPr>
        </p:nvSpPr>
        <p:spPr>
          <a:xfrm>
            <a:off x="628650" y="266330"/>
            <a:ext cx="7886700" cy="4147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9"/>
          <p:cNvSpPr txBox="1"/>
          <p:nvPr>
            <p:ph idx="1" type="body"/>
          </p:nvPr>
        </p:nvSpPr>
        <p:spPr>
          <a:xfrm rot="5400000">
            <a:off x="1819922" y="-427793"/>
            <a:ext cx="5504155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0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3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>
            <p:ph type="ctrTitle"/>
          </p:nvPr>
        </p:nvSpPr>
        <p:spPr>
          <a:xfrm>
            <a:off x="1143000" y="1122363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2"/>
          <p:cNvSpPr txBox="1"/>
          <p:nvPr>
            <p:ph idx="1" type="subTitle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63" name="Google Shape;163;p32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2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2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3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33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3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3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52425" y="866775"/>
            <a:ext cx="8410575" cy="5259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50" spcFirstLastPara="1" rIns="91350" wrap="square" tIns="4567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146737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0" y="-219075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50" spcFirstLastPara="1" rIns="91350" wrap="square" tIns="456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1" type="ftr"/>
          </p:nvPr>
        </p:nvSpPr>
        <p:spPr>
          <a:xfrm>
            <a:off x="3124200" y="6356350"/>
            <a:ext cx="533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50" spcFirstLastPara="1" rIns="91350" wrap="square" tIns="456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13750" y="6351588"/>
            <a:ext cx="5486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50" spcFirstLastPara="1" rIns="91350" wrap="square" tIns="456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/>
          <p:nvPr>
            <p:ph type="title"/>
          </p:nvPr>
        </p:nvSpPr>
        <p:spPr>
          <a:xfrm>
            <a:off x="623888" y="1709739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4"/>
          <p:cNvSpPr txBox="1"/>
          <p:nvPr>
            <p:ph idx="1" type="body"/>
          </p:nvPr>
        </p:nvSpPr>
        <p:spPr>
          <a:xfrm>
            <a:off x="623888" y="4589464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5" name="Google Shape;175;p34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4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34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5"/>
          <p:cNvSpPr txBox="1"/>
          <p:nvPr>
            <p:ph idx="1" type="body"/>
          </p:nvPr>
        </p:nvSpPr>
        <p:spPr>
          <a:xfrm>
            <a:off x="6286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35"/>
          <p:cNvSpPr txBox="1"/>
          <p:nvPr>
            <p:ph idx="2" type="body"/>
          </p:nvPr>
        </p:nvSpPr>
        <p:spPr>
          <a:xfrm>
            <a:off x="46291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35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5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5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>
            <p:ph type="title"/>
          </p:nvPr>
        </p:nvSpPr>
        <p:spPr>
          <a:xfrm>
            <a:off x="629841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6"/>
          <p:cNvSpPr txBox="1"/>
          <p:nvPr>
            <p:ph idx="1" type="body"/>
          </p:nvPr>
        </p:nvSpPr>
        <p:spPr>
          <a:xfrm>
            <a:off x="629842" y="1681163"/>
            <a:ext cx="38682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8" name="Google Shape;188;p36"/>
          <p:cNvSpPr txBox="1"/>
          <p:nvPr>
            <p:ph idx="2" type="body"/>
          </p:nvPr>
        </p:nvSpPr>
        <p:spPr>
          <a:xfrm>
            <a:off x="629842" y="2505075"/>
            <a:ext cx="38682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36"/>
          <p:cNvSpPr txBox="1"/>
          <p:nvPr>
            <p:ph idx="3" type="body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90" name="Google Shape;190;p36"/>
          <p:cNvSpPr txBox="1"/>
          <p:nvPr>
            <p:ph idx="4" type="body"/>
          </p:nvPr>
        </p:nvSpPr>
        <p:spPr>
          <a:xfrm>
            <a:off x="4629150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36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6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6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7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7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7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8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8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 txBox="1"/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9"/>
          <p:cNvSpPr txBox="1"/>
          <p:nvPr>
            <p:ph idx="1" type="body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06" name="Google Shape;206;p39"/>
          <p:cNvSpPr txBox="1"/>
          <p:nvPr>
            <p:ph idx="2" type="body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207" name="Google Shape;207;p39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9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9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"/>
          <p:cNvSpPr txBox="1"/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40"/>
          <p:cNvSpPr/>
          <p:nvPr>
            <p:ph idx="2" type="pic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40"/>
          <p:cNvSpPr txBox="1"/>
          <p:nvPr>
            <p:ph idx="1" type="body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214" name="Google Shape;214;p40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40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40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41"/>
          <p:cNvSpPr txBox="1"/>
          <p:nvPr>
            <p:ph idx="1" type="body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41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41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41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 txBox="1"/>
          <p:nvPr>
            <p:ph type="title"/>
          </p:nvPr>
        </p:nvSpPr>
        <p:spPr>
          <a:xfrm rot="5400000">
            <a:off x="4623600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42"/>
          <p:cNvSpPr txBox="1"/>
          <p:nvPr>
            <p:ph idx="1" type="body"/>
          </p:nvPr>
        </p:nvSpPr>
        <p:spPr>
          <a:xfrm rot="5400000">
            <a:off x="623025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42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42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42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/>
          <p:nvPr>
            <p:ph type="ctrTitle"/>
          </p:nvPr>
        </p:nvSpPr>
        <p:spPr>
          <a:xfrm>
            <a:off x="1143000" y="1122363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44"/>
          <p:cNvSpPr txBox="1"/>
          <p:nvPr>
            <p:ph idx="1" type="subTitle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38" name="Google Shape;238;p44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44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44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11" type="ftr"/>
          </p:nvPr>
        </p:nvSpPr>
        <p:spPr>
          <a:xfrm>
            <a:off x="3124200" y="6356350"/>
            <a:ext cx="533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50" spcFirstLastPara="1" rIns="91350" wrap="square" tIns="456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13750" y="6351588"/>
            <a:ext cx="5486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50" spcFirstLastPara="1" rIns="91350" wrap="square" tIns="456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6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46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>
            <p:ph type="ctrTitle"/>
          </p:nvPr>
        </p:nvSpPr>
        <p:spPr>
          <a:xfrm>
            <a:off x="1143000" y="1122363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47"/>
          <p:cNvSpPr txBox="1"/>
          <p:nvPr>
            <p:ph idx="1" type="subTitle"/>
          </p:nvPr>
        </p:nvSpPr>
        <p:spPr>
          <a:xfrm>
            <a:off x="1143000" y="3602037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8"/>
          <p:cNvSpPr txBox="1"/>
          <p:nvPr>
            <p:ph type="title"/>
          </p:nvPr>
        </p:nvSpPr>
        <p:spPr>
          <a:xfrm>
            <a:off x="623888" y="1709740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48"/>
          <p:cNvSpPr txBox="1"/>
          <p:nvPr>
            <p:ph idx="1" type="body"/>
          </p:nvPr>
        </p:nvSpPr>
        <p:spPr>
          <a:xfrm>
            <a:off x="623888" y="4589464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7" name="Google Shape;257;p48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9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49"/>
          <p:cNvSpPr txBox="1"/>
          <p:nvPr>
            <p:ph idx="1" type="body"/>
          </p:nvPr>
        </p:nvSpPr>
        <p:spPr>
          <a:xfrm>
            <a:off x="6286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1" name="Google Shape;261;p49"/>
          <p:cNvSpPr txBox="1"/>
          <p:nvPr>
            <p:ph idx="2" type="body"/>
          </p:nvPr>
        </p:nvSpPr>
        <p:spPr>
          <a:xfrm>
            <a:off x="46291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49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0"/>
          <p:cNvSpPr txBox="1"/>
          <p:nvPr>
            <p:ph type="title"/>
          </p:nvPr>
        </p:nvSpPr>
        <p:spPr>
          <a:xfrm>
            <a:off x="62984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50"/>
          <p:cNvSpPr txBox="1"/>
          <p:nvPr>
            <p:ph idx="1" type="body"/>
          </p:nvPr>
        </p:nvSpPr>
        <p:spPr>
          <a:xfrm>
            <a:off x="629842" y="1681163"/>
            <a:ext cx="38682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66" name="Google Shape;266;p50"/>
          <p:cNvSpPr txBox="1"/>
          <p:nvPr>
            <p:ph idx="2" type="body"/>
          </p:nvPr>
        </p:nvSpPr>
        <p:spPr>
          <a:xfrm>
            <a:off x="629842" y="2505075"/>
            <a:ext cx="38682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7" name="Google Shape;267;p50"/>
          <p:cNvSpPr txBox="1"/>
          <p:nvPr>
            <p:ph idx="3" type="body"/>
          </p:nvPr>
        </p:nvSpPr>
        <p:spPr>
          <a:xfrm>
            <a:off x="4629151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68" name="Google Shape;268;p50"/>
          <p:cNvSpPr txBox="1"/>
          <p:nvPr>
            <p:ph idx="4" type="body"/>
          </p:nvPr>
        </p:nvSpPr>
        <p:spPr>
          <a:xfrm>
            <a:off x="4629151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p50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1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51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2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3"/>
          <p:cNvSpPr txBox="1"/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53"/>
          <p:cNvSpPr txBox="1"/>
          <p:nvPr>
            <p:ph idx="1" type="body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78" name="Google Shape;278;p53"/>
          <p:cNvSpPr txBox="1"/>
          <p:nvPr>
            <p:ph idx="2" type="body"/>
          </p:nvPr>
        </p:nvSpPr>
        <p:spPr>
          <a:xfrm>
            <a:off x="629841" y="2057401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279" name="Google Shape;279;p53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 txBox="1"/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54"/>
          <p:cNvSpPr/>
          <p:nvPr>
            <p:ph idx="2" type="pic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54"/>
          <p:cNvSpPr txBox="1"/>
          <p:nvPr>
            <p:ph idx="1" type="body"/>
          </p:nvPr>
        </p:nvSpPr>
        <p:spPr>
          <a:xfrm>
            <a:off x="629841" y="2057401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284" name="Google Shape;284;p54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5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55"/>
          <p:cNvSpPr txBox="1"/>
          <p:nvPr>
            <p:ph idx="1" type="body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8" name="Google Shape;288;p55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50" spcFirstLastPara="1" rIns="91350" wrap="square" tIns="456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50" spcFirstLastPara="1" rIns="91350" wrap="square" tIns="45675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1" type="ftr"/>
          </p:nvPr>
        </p:nvSpPr>
        <p:spPr>
          <a:xfrm>
            <a:off x="3124200" y="6356350"/>
            <a:ext cx="533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50" spcFirstLastPara="1" rIns="91350" wrap="square" tIns="456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13750" y="6351588"/>
            <a:ext cx="5486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50" spcFirstLastPara="1" rIns="91350" wrap="square" tIns="456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6"/>
          <p:cNvSpPr txBox="1"/>
          <p:nvPr>
            <p:ph type="title"/>
          </p:nvPr>
        </p:nvSpPr>
        <p:spPr>
          <a:xfrm rot="5400000">
            <a:off x="4623601" y="2285276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56"/>
          <p:cNvSpPr txBox="1"/>
          <p:nvPr>
            <p:ph idx="1" type="body"/>
          </p:nvPr>
        </p:nvSpPr>
        <p:spPr>
          <a:xfrm rot="5400000">
            <a:off x="623026" y="370676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2" name="Google Shape;292;p56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J Title and Content One line Main an d Sub">
  <p:cSld name="CJ Title and Content One line Main an d Sub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7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57"/>
          <p:cNvSpPr txBox="1"/>
          <p:nvPr>
            <p:ph idx="1" type="body"/>
          </p:nvPr>
        </p:nvSpPr>
        <p:spPr>
          <a:xfrm>
            <a:off x="457202" y="1877795"/>
            <a:ext cx="8373000" cy="44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6" name="Google Shape;296;p57"/>
          <p:cNvSpPr txBox="1"/>
          <p:nvPr>
            <p:ph idx="2" type="body"/>
          </p:nvPr>
        </p:nvSpPr>
        <p:spPr>
          <a:xfrm>
            <a:off x="457201" y="886423"/>
            <a:ext cx="83730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2000">
                <a:solidFill>
                  <a:schemeClr val="accent2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7" name="Google Shape;297;p57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*Title and Content">
  <p:cSld name="*Title and Content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8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58"/>
          <p:cNvSpPr txBox="1"/>
          <p:nvPr>
            <p:ph idx="1" type="body"/>
          </p:nvPr>
        </p:nvSpPr>
        <p:spPr>
          <a:xfrm>
            <a:off x="457202" y="1877795"/>
            <a:ext cx="8373000" cy="44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1" name="Google Shape;301;p58"/>
          <p:cNvSpPr txBox="1"/>
          <p:nvPr>
            <p:ph idx="2" type="body"/>
          </p:nvPr>
        </p:nvSpPr>
        <p:spPr>
          <a:xfrm>
            <a:off x="457202" y="1346549"/>
            <a:ext cx="83730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2000">
                <a:solidFill>
                  <a:schemeClr val="accent2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2" name="Google Shape;302;p58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*Title Only">
  <p:cSld name="*Title Only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9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59"/>
          <p:cNvSpPr txBox="1"/>
          <p:nvPr>
            <p:ph idx="1" type="body"/>
          </p:nvPr>
        </p:nvSpPr>
        <p:spPr>
          <a:xfrm>
            <a:off x="457202" y="1168749"/>
            <a:ext cx="83730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5A2"/>
              </a:buClr>
              <a:buSzPts val="1500"/>
              <a:buNone/>
              <a:defRPr b="1" sz="1500">
                <a:solidFill>
                  <a:srgbClr val="0065A2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6" name="Google Shape;306;p59"/>
          <p:cNvSpPr txBox="1"/>
          <p:nvPr/>
        </p:nvSpPr>
        <p:spPr>
          <a:xfrm>
            <a:off x="2148352" y="1445567"/>
            <a:ext cx="184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59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1"/>
          <p:cNvSpPr txBox="1"/>
          <p:nvPr>
            <p:ph type="title"/>
          </p:nvPr>
        </p:nvSpPr>
        <p:spPr>
          <a:xfrm>
            <a:off x="0" y="-219075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2"/>
          <p:cNvSpPr txBox="1"/>
          <p:nvPr>
            <p:ph idx="1" type="body"/>
          </p:nvPr>
        </p:nvSpPr>
        <p:spPr>
          <a:xfrm>
            <a:off x="352425" y="866776"/>
            <a:ext cx="8410500" cy="52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146737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9" name="Google Shape;319;p62"/>
          <p:cNvSpPr txBox="1"/>
          <p:nvPr>
            <p:ph type="title"/>
          </p:nvPr>
        </p:nvSpPr>
        <p:spPr>
          <a:xfrm>
            <a:off x="0" y="-219075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62"/>
          <p:cNvSpPr txBox="1"/>
          <p:nvPr>
            <p:ph idx="12" type="sldNum"/>
          </p:nvPr>
        </p:nvSpPr>
        <p:spPr>
          <a:xfrm>
            <a:off x="8414464" y="6351654"/>
            <a:ext cx="38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1" name="Google Shape;321;p62"/>
          <p:cNvSpPr txBox="1"/>
          <p:nvPr>
            <p:ph idx="11" type="ftr"/>
          </p:nvPr>
        </p:nvSpPr>
        <p:spPr>
          <a:xfrm>
            <a:off x="3124200" y="6357064"/>
            <a:ext cx="533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3"/>
          <p:cNvSpPr txBox="1"/>
          <p:nvPr>
            <p:ph idx="11" type="ftr"/>
          </p:nvPr>
        </p:nvSpPr>
        <p:spPr>
          <a:xfrm>
            <a:off x="3124200" y="6357064"/>
            <a:ext cx="533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63"/>
          <p:cNvSpPr txBox="1"/>
          <p:nvPr>
            <p:ph idx="12" type="sldNum"/>
          </p:nvPr>
        </p:nvSpPr>
        <p:spPr>
          <a:xfrm>
            <a:off x="8414464" y="6351654"/>
            <a:ext cx="38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" name="Google Shape;325;p63"/>
          <p:cNvSpPr/>
          <p:nvPr/>
        </p:nvSpPr>
        <p:spPr>
          <a:xfrm>
            <a:off x="304800" y="6248400"/>
            <a:ext cx="2667000" cy="60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63"/>
          <p:cNvSpPr txBox="1"/>
          <p:nvPr>
            <p:ph idx="1" type="subTitle"/>
          </p:nvPr>
        </p:nvSpPr>
        <p:spPr>
          <a:xfrm>
            <a:off x="1371600" y="32004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7" name="Google Shape;327;p63"/>
          <p:cNvSpPr txBox="1"/>
          <p:nvPr>
            <p:ph type="title"/>
          </p:nvPr>
        </p:nvSpPr>
        <p:spPr>
          <a:xfrm>
            <a:off x="457200" y="1981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46737"/>
              </a:buClr>
              <a:buSzPts val="3200"/>
              <a:buFont typeface="Arial"/>
              <a:buNone/>
              <a:defRPr b="1" sz="3200">
                <a:solidFill>
                  <a:srgbClr val="14673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8" name="Google Shape;328;p63"/>
          <p:cNvGrpSpPr/>
          <p:nvPr/>
        </p:nvGrpSpPr>
        <p:grpSpPr>
          <a:xfrm>
            <a:off x="2743200" y="152400"/>
            <a:ext cx="5410200" cy="1066800"/>
            <a:chOff x="1905000" y="152400"/>
            <a:chExt cx="5410200" cy="1066800"/>
          </a:xfrm>
        </p:grpSpPr>
        <p:pic>
          <p:nvPicPr>
            <p:cNvPr descr="horizontal-logo-green-text.jpg" id="329" name="Google Shape;329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5000" y="304800"/>
              <a:ext cx="5333999" cy="892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Google Shape;330;p63"/>
            <p:cNvSpPr/>
            <p:nvPr/>
          </p:nvSpPr>
          <p:spPr>
            <a:xfrm>
              <a:off x="5638800" y="152400"/>
              <a:ext cx="1676400" cy="106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over Content" type="txOverObj">
  <p:cSld name="TEXT_OVER_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75" spcFirstLastPara="1" rIns="91375" wrap="square" tIns="456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457200" y="1600200"/>
            <a:ext cx="8229600" cy="218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146737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457200" y="3938588"/>
            <a:ext cx="8229600" cy="218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146737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Text, and Content" type="txAndObj">
  <p:cSld name="TEXT_AND_OBJEC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75" spcFirstLastPara="1" rIns="91375" wrap="square" tIns="456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457200" y="1600206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146737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648200" y="1600206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146737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type="title"/>
          </p:nvPr>
        </p:nvSpPr>
        <p:spPr>
          <a:xfrm>
            <a:off x="0" y="-219075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50" spcFirstLastPara="1" rIns="91350" wrap="square" tIns="456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2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theme" Target="../theme/theme6.xml"/><Relationship Id="rId10" Type="http://schemas.openxmlformats.org/officeDocument/2006/relationships/slideLayout" Target="../slideLayouts/slideLayout8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image" Target="../media/image4.jpg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2" Type="http://schemas.openxmlformats.org/officeDocument/2006/relationships/theme" Target="../theme/theme8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theme" Target="../theme/theme7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" Type="http://schemas.openxmlformats.org/officeDocument/2006/relationships/image" Target="../media/image6.jpg"/><Relationship Id="rId2" Type="http://schemas.openxmlformats.org/officeDocument/2006/relationships/image" Target="../media/image5.jpg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image" Target="../media/image7.jpg"/><Relationship Id="rId2" Type="http://schemas.openxmlformats.org/officeDocument/2006/relationships/image" Target="../media/image5.jpg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6.xml"/><Relationship Id="rId6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0" y="-219075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50" spcFirstLastPara="1" rIns="91350" wrap="square" tIns="456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52425" y="866775"/>
            <a:ext cx="8410575" cy="5259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50" spcFirstLastPara="1" rIns="91350" wrap="square" tIns="4567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146737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rgbClr val="146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3124200" y="6356350"/>
            <a:ext cx="533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50" spcFirstLastPara="1" rIns="91350" wrap="square" tIns="456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413750" y="6351588"/>
            <a:ext cx="5486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50" spcFirstLastPara="1" rIns="91350" wrap="square" tIns="4567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orizontal-logo-green-text.jpg" id="14" name="Google Shape;1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6354763"/>
            <a:ext cx="2438400" cy="40798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0" y="-219075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50" spcFirstLastPara="1" rIns="91350" wrap="square" tIns="456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52425" y="866775"/>
            <a:ext cx="8410575" cy="5259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50" spcFirstLastPara="1" rIns="91350" wrap="square" tIns="456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46737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rgbClr val="146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11" type="ftr"/>
          </p:nvPr>
        </p:nvSpPr>
        <p:spPr>
          <a:xfrm>
            <a:off x="3124200" y="6356350"/>
            <a:ext cx="533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50" spcFirstLastPara="1" rIns="91350" wrap="square" tIns="456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13750" y="6351588"/>
            <a:ext cx="5486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50" spcFirstLastPara="1" rIns="91350" wrap="square" tIns="4567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orizontal-logo-green-text.jpg" id="49" name="Google Shape;4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6354763"/>
            <a:ext cx="2438400" cy="40798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>
            <a:off x="628650" y="266330"/>
            <a:ext cx="7886700" cy="4147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628650" y="763480"/>
            <a:ext cx="7886700" cy="55041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6" name="Google Shape;156;p31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31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31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31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3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1" name="Google Shape;231;p43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43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43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43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5"/>
          <p:cNvPicPr preferRelativeResize="0"/>
          <p:nvPr/>
        </p:nvPicPr>
        <p:blipFill rotWithShape="1">
          <a:blip r:embed="rId1">
            <a:alphaModFix/>
          </a:blip>
          <a:srcRect b="6367" l="0" r="0" t="0"/>
          <a:stretch/>
        </p:blipFill>
        <p:spPr>
          <a:xfrm>
            <a:off x="5256926" y="2675457"/>
            <a:ext cx="3887073" cy="418254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5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4" name="Google Shape;244;p45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" name="Google Shape;245;p45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orizontal-logo-green-text.jpg" id="246" name="Google Shape;246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62" y="6348205"/>
            <a:ext cx="1709704" cy="38141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5"/>
          <p:cNvSpPr txBox="1"/>
          <p:nvPr/>
        </p:nvSpPr>
        <p:spPr>
          <a:xfrm>
            <a:off x="6396276" y="6144061"/>
            <a:ext cx="274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217D37"/>
                </a:solidFill>
                <a:latin typeface="Calibri"/>
                <a:ea typeface="Calibri"/>
                <a:cs typeface="Calibri"/>
                <a:sym typeface="Calibri"/>
              </a:rPr>
              <a:t>Washington DC Town Hall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217D37"/>
                </a:solidFill>
                <a:latin typeface="Calibri"/>
                <a:ea typeface="Calibri"/>
                <a:cs typeface="Calibri"/>
                <a:sym typeface="Calibri"/>
              </a:rPr>
              <a:t>October 22-23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0"/>
          <p:cNvSpPr txBox="1"/>
          <p:nvPr>
            <p:ph type="title"/>
          </p:nvPr>
        </p:nvSpPr>
        <p:spPr>
          <a:xfrm>
            <a:off x="0" y="-219075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0" name="Google Shape;310;p60"/>
          <p:cNvSpPr txBox="1"/>
          <p:nvPr>
            <p:ph idx="1" type="body"/>
          </p:nvPr>
        </p:nvSpPr>
        <p:spPr>
          <a:xfrm>
            <a:off x="352425" y="866776"/>
            <a:ext cx="8410500" cy="52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146737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rgbClr val="146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" name="Google Shape;311;p60"/>
          <p:cNvSpPr txBox="1"/>
          <p:nvPr>
            <p:ph idx="11" type="ftr"/>
          </p:nvPr>
        </p:nvSpPr>
        <p:spPr>
          <a:xfrm>
            <a:off x="3124200" y="6357064"/>
            <a:ext cx="533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2" name="Google Shape;312;p60"/>
          <p:cNvSpPr txBox="1"/>
          <p:nvPr>
            <p:ph idx="12" type="sldNum"/>
          </p:nvPr>
        </p:nvSpPr>
        <p:spPr>
          <a:xfrm>
            <a:off x="8414464" y="6351654"/>
            <a:ext cx="38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orizontal-logo-green-text.jpg" id="313" name="Google Shape;313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6354763"/>
            <a:ext cx="2438399" cy="40798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60"/>
          <p:cNvSpPr/>
          <p:nvPr/>
        </p:nvSpPr>
        <p:spPr>
          <a:xfrm>
            <a:off x="2133600" y="6324600"/>
            <a:ext cx="838200" cy="53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3"/>
    <p:sldLayoutId id="2147483702" r:id="rId4"/>
    <p:sldLayoutId id="2147483703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4"/>
          <p:cNvSpPr txBox="1"/>
          <p:nvPr/>
        </p:nvSpPr>
        <p:spPr>
          <a:xfrm>
            <a:off x="490425" y="1126425"/>
            <a:ext cx="88899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 sz="2000"/>
              <a:t>Information Extractio</a:t>
            </a:r>
            <a:r>
              <a:rPr b="1" lang="en-US" sz="2000"/>
              <a:t>n </a:t>
            </a:r>
            <a:r>
              <a:rPr lang="en-US" sz="2000"/>
              <a:t>[Frank, Peter  and Jana]</a:t>
            </a:r>
            <a:endParaRPr sz="2000">
              <a:solidFill>
                <a:srgbClr val="999999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 sz="2000"/>
              <a:t>Autonomous-smart control and experimentation</a:t>
            </a:r>
            <a:r>
              <a:rPr lang="en-US" sz="2000"/>
              <a:t> 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[Subramanian, Xiaobiao and Kevin]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 sz="2000"/>
              <a:t>FAIR scientific data for ML-driven discovery</a:t>
            </a:r>
            <a:r>
              <a:rPr lang="en-US" sz="2000"/>
              <a:t> [Alex, </a:t>
            </a:r>
            <a:r>
              <a:rPr lang="en-US" sz="2000">
                <a:solidFill>
                  <a:schemeClr val="dk1"/>
                </a:solidFill>
              </a:rPr>
              <a:t>Mathieu, Dani</a:t>
            </a:r>
            <a:r>
              <a:rPr lang="en-US" sz="2000"/>
              <a:t>]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 sz="2000"/>
              <a:t>Digital Twins: Artificial laboratories for  scientific discovery</a:t>
            </a:r>
            <a:endParaRPr b="1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[Rama, Mariam]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36" name="Google Shape;336;p64"/>
          <p:cNvSpPr txBox="1"/>
          <p:nvPr>
            <p:ph type="title"/>
          </p:nvPr>
        </p:nvSpPr>
        <p:spPr>
          <a:xfrm>
            <a:off x="0" y="0"/>
            <a:ext cx="91440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50" spcFirstLastPara="1" rIns="91350" wrap="square" tIns="456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200"/>
              <a:t>Final PROs</a:t>
            </a:r>
            <a:endParaRPr b="1"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3"/>
          <p:cNvSpPr txBox="1"/>
          <p:nvPr>
            <p:ph idx="1" type="body"/>
          </p:nvPr>
        </p:nvSpPr>
        <p:spPr>
          <a:xfrm>
            <a:off x="352425" y="866776"/>
            <a:ext cx="8410500" cy="52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146737"/>
              </a:buClr>
              <a:buSzPts val="2000"/>
              <a:buChar char="•"/>
            </a:pPr>
            <a:r>
              <a:rPr b="0" lang="en-US" sz="2000"/>
              <a:t>Typical materials are the “stable” ones that are easy to make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rgbClr val="146737"/>
              </a:buClr>
              <a:buSzPts val="2000"/>
              <a:buNone/>
            </a:pPr>
            <a:r>
              <a:t/>
            </a:r>
            <a:endParaRPr b="0" sz="2000"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rgbClr val="146737"/>
              </a:buClr>
              <a:buSzPts val="2000"/>
              <a:buNone/>
            </a:pPr>
            <a:r>
              <a:t/>
            </a:r>
            <a:endParaRPr b="0" sz="2000"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rgbClr val="146737"/>
              </a:buClr>
              <a:buSzPts val="2000"/>
              <a:buNone/>
            </a:pPr>
            <a:r>
              <a:t/>
            </a:r>
            <a:endParaRPr b="0" sz="2000"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rgbClr val="146737"/>
              </a:buClr>
              <a:buSzPts val="2000"/>
              <a:buNone/>
            </a:pPr>
            <a:r>
              <a:t/>
            </a:r>
            <a:endParaRPr b="0" sz="2000"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rgbClr val="146737"/>
              </a:buClr>
              <a:buSzPts val="2000"/>
              <a:buNone/>
            </a:pPr>
            <a:r>
              <a:t/>
            </a:r>
            <a:endParaRPr b="0" sz="2000"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rgbClr val="146737"/>
              </a:buClr>
              <a:buSzPts val="2000"/>
              <a:buNone/>
            </a:pPr>
            <a:r>
              <a:t/>
            </a:r>
            <a:endParaRPr b="0" sz="2000"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rgbClr val="146737"/>
              </a:buClr>
              <a:buSzPts val="2000"/>
              <a:buNone/>
            </a:pPr>
            <a:r>
              <a:t/>
            </a:r>
            <a:endParaRPr b="0" sz="2000"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rgbClr val="146737"/>
              </a:buClr>
              <a:buSzPts val="2000"/>
              <a:buNone/>
            </a:pPr>
            <a:r>
              <a:t/>
            </a:r>
            <a:endParaRPr b="0"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146737"/>
              </a:buClr>
              <a:buSzPts val="2000"/>
              <a:buChar char="•"/>
            </a:pPr>
            <a:r>
              <a:rPr b="0" lang="en-US" sz="2000"/>
              <a:t>But there are ultra-high-performance materials that could be made if only we could guide synthesis in real time into these metastable states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146737"/>
              </a:buClr>
              <a:buSzPts val="2000"/>
              <a:buChar char="•"/>
            </a:pPr>
            <a:r>
              <a:rPr b="0" lang="en-US" sz="2000"/>
              <a:t>Impact: “Steel of the future”: Metallic glasses for high-strength and corrosion resistant materials (turbine blades)</a:t>
            </a:r>
            <a:endParaRPr sz="1800"/>
          </a:p>
          <a:p>
            <a:pPr indent="-171450" lvl="1" marL="742950" rtl="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0" sz="1800"/>
          </a:p>
          <a:p>
            <a:pPr indent="-171450" lvl="1" marL="742950" rtl="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0" sz="1800"/>
          </a:p>
        </p:txBody>
      </p:sp>
      <p:sp>
        <p:nvSpPr>
          <p:cNvPr id="624" name="Google Shape;624;p73"/>
          <p:cNvSpPr txBox="1"/>
          <p:nvPr>
            <p:ph type="title"/>
          </p:nvPr>
        </p:nvSpPr>
        <p:spPr>
          <a:xfrm>
            <a:off x="0" y="-219075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2400"/>
              <a:buFont typeface="Arial"/>
              <a:buNone/>
            </a:pPr>
            <a:r>
              <a:rPr lang="en-US"/>
              <a:t>Steered Synthesis</a:t>
            </a:r>
            <a:endParaRPr/>
          </a:p>
        </p:txBody>
      </p:sp>
      <p:sp>
        <p:nvSpPr>
          <p:cNvPr id="625" name="Google Shape;625;p73"/>
          <p:cNvSpPr txBox="1"/>
          <p:nvPr>
            <p:ph idx="12" type="sldNum"/>
          </p:nvPr>
        </p:nvSpPr>
        <p:spPr>
          <a:xfrm>
            <a:off x="8414464" y="6351654"/>
            <a:ext cx="38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/>
              <a:t>‹#›</a:t>
            </a:fld>
            <a:endParaRPr sz="1800"/>
          </a:p>
        </p:txBody>
      </p:sp>
      <p:pic>
        <p:nvPicPr>
          <p:cNvPr id="626" name="Google Shape;62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095" y="1242525"/>
            <a:ext cx="4322924" cy="269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4"/>
          <p:cNvSpPr/>
          <p:nvPr/>
        </p:nvSpPr>
        <p:spPr>
          <a:xfrm>
            <a:off x="90488" y="3576638"/>
            <a:ext cx="4434000" cy="390600"/>
          </a:xfrm>
          <a:prstGeom prst="rect">
            <a:avLst/>
          </a:prstGeom>
          <a:gradFill>
            <a:gsLst>
              <a:gs pos="0">
                <a:srgbClr val="FFD999"/>
              </a:gs>
              <a:gs pos="100000">
                <a:srgbClr val="FFF0D7"/>
              </a:gs>
            </a:gsLst>
            <a:lin ang="5400012" scaled="0"/>
          </a:gradFill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ML/AI Challenges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74"/>
          <p:cNvSpPr/>
          <p:nvPr/>
        </p:nvSpPr>
        <p:spPr>
          <a:xfrm>
            <a:off x="4578350" y="3576638"/>
            <a:ext cx="4434000" cy="390600"/>
          </a:xfrm>
          <a:prstGeom prst="rect">
            <a:avLst/>
          </a:prstGeom>
          <a:gradFill>
            <a:gsLst>
              <a:gs pos="0">
                <a:srgbClr val="FFD999"/>
              </a:gs>
              <a:gs pos="100000">
                <a:srgbClr val="FFF0D7"/>
              </a:gs>
            </a:gsLst>
            <a:lin ang="5400012" scaled="0"/>
          </a:gradFill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Potential impact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74"/>
          <p:cNvSpPr/>
          <p:nvPr/>
        </p:nvSpPr>
        <p:spPr>
          <a:xfrm>
            <a:off x="4583113" y="866775"/>
            <a:ext cx="4434000" cy="390600"/>
          </a:xfrm>
          <a:prstGeom prst="rect">
            <a:avLst/>
          </a:prstGeom>
          <a:gradFill>
            <a:gsLst>
              <a:gs pos="0">
                <a:srgbClr val="FFD999"/>
              </a:gs>
              <a:gs pos="100000">
                <a:srgbClr val="FFF0D7"/>
              </a:gs>
            </a:gsLst>
            <a:lin ang="5400012" scaled="0"/>
          </a:gradFill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 of research direction</a:t>
            </a:r>
            <a:endParaRPr/>
          </a:p>
        </p:txBody>
      </p:sp>
      <p:sp>
        <p:nvSpPr>
          <p:cNvPr id="634" name="Google Shape;634;p74"/>
          <p:cNvSpPr/>
          <p:nvPr/>
        </p:nvSpPr>
        <p:spPr>
          <a:xfrm>
            <a:off x="90488" y="866775"/>
            <a:ext cx="4434000" cy="390600"/>
          </a:xfrm>
          <a:prstGeom prst="rect">
            <a:avLst/>
          </a:prstGeom>
          <a:gradFill>
            <a:gsLst>
              <a:gs pos="0">
                <a:srgbClr val="FFD999"/>
              </a:gs>
              <a:gs pos="100000">
                <a:srgbClr val="FFF0D7"/>
              </a:gs>
            </a:gsLst>
            <a:lin ang="5400012" scaled="0"/>
          </a:gradFill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Scientific challenges</a:t>
            </a:r>
            <a:endParaRPr/>
          </a:p>
        </p:txBody>
      </p:sp>
      <p:sp>
        <p:nvSpPr>
          <p:cNvPr id="635" name="Google Shape;635;p74"/>
          <p:cNvSpPr txBox="1"/>
          <p:nvPr>
            <p:ph type="title"/>
          </p:nvPr>
        </p:nvSpPr>
        <p:spPr>
          <a:xfrm>
            <a:off x="0" y="0"/>
            <a:ext cx="91440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50" spcFirstLastPara="1" rIns="91350" wrap="square" tIns="45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PRO 3</a:t>
            </a:r>
            <a:br>
              <a:rPr b="1" lang="en-US" sz="1800"/>
            </a:br>
            <a:r>
              <a:rPr b="1" lang="en-US" sz="1800"/>
              <a:t>Shared </a:t>
            </a:r>
            <a:r>
              <a:rPr b="1" lang="en-US" sz="1800"/>
              <a:t>Scientific Data for Machine Learning Driven Discovery</a:t>
            </a:r>
            <a:endParaRPr/>
          </a:p>
        </p:txBody>
      </p:sp>
      <p:sp>
        <p:nvSpPr>
          <p:cNvPr id="636" name="Google Shape;636;p74"/>
          <p:cNvSpPr txBox="1"/>
          <p:nvPr/>
        </p:nvSpPr>
        <p:spPr>
          <a:xfrm>
            <a:off x="8196575" y="6351600"/>
            <a:ext cx="59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800" u="none" cap="none" strike="noStrike">
              <a:solidFill>
                <a:srgbClr val="106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74"/>
          <p:cNvSpPr txBox="1"/>
          <p:nvPr/>
        </p:nvSpPr>
        <p:spPr>
          <a:xfrm>
            <a:off x="215150" y="1108375"/>
            <a:ext cx="4370400" cy="23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Radically improve data curation for s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cientific discovery and comparison of complex materials and processes across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facilities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Enable far greater use and reuse of scientific data and algorithms.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Provide natural language and domain-specific searches for scientific data across domains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74"/>
          <p:cNvSpPr txBox="1"/>
          <p:nvPr/>
        </p:nvSpPr>
        <p:spPr>
          <a:xfrm>
            <a:off x="122300" y="4024325"/>
            <a:ext cx="4419600" cy="22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Automatic development of training sets from heterogeneous data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AI to mine schemas and user publications to capture ontology across facilities 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74"/>
          <p:cNvSpPr txBox="1"/>
          <p:nvPr/>
        </p:nvSpPr>
        <p:spPr>
          <a:xfrm>
            <a:off x="4602175" y="1208062"/>
            <a:ext cx="4395900" cy="22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Create a catalog of linked data, metadata, analysis workflows and results that can be searched, studied, and discovered across facilities.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Develop open &amp; interoperable access patterns for facilities. 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Automated tagging of scientific data.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74"/>
          <p:cNvSpPr txBox="1"/>
          <p:nvPr/>
        </p:nvSpPr>
        <p:spPr>
          <a:xfrm>
            <a:off x="4585550" y="3776025"/>
            <a:ext cx="4419600" cy="24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Accelerate discovery with access of vast amount of diverse, comprehensive data.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 to diverse data to aid the development of new algorithms and machine learning approaches.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Automate creation of new links between experiments, models and analysis to optimize scientific facilities. 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500" y="806325"/>
            <a:ext cx="6825800" cy="53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75"/>
          <p:cNvSpPr txBox="1"/>
          <p:nvPr/>
        </p:nvSpPr>
        <p:spPr>
          <a:xfrm>
            <a:off x="474750" y="923925"/>
            <a:ext cx="4546200" cy="390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national knowledge repository, enabled by AI/ML, will leverage the yearly work of 16,000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scientific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users at SUFs to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accelerate discoveries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to use search across all the data will unearth new research targets and ideas. 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75"/>
          <p:cNvSpPr/>
          <p:nvPr/>
        </p:nvSpPr>
        <p:spPr>
          <a:xfrm>
            <a:off x="5370925" y="1261975"/>
            <a:ext cx="3427200" cy="357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75"/>
          <p:cNvSpPr txBox="1"/>
          <p:nvPr>
            <p:ph type="title"/>
          </p:nvPr>
        </p:nvSpPr>
        <p:spPr>
          <a:xfrm>
            <a:off x="0" y="-219075"/>
            <a:ext cx="9144000" cy="1143000"/>
          </a:xfrm>
          <a:prstGeom prst="rect">
            <a:avLst/>
          </a:prstGeom>
        </p:spPr>
        <p:txBody>
          <a:bodyPr anchorCtr="0" anchor="ctr" bIns="45675" lIns="91350" spcFirstLastPara="1" rIns="91350" wrap="square" tIns="45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Intelligent</a:t>
            </a:r>
            <a:r>
              <a:rPr lang="en-US"/>
              <a:t> Scientific Knowledge </a:t>
            </a:r>
            <a:r>
              <a:rPr lang="en-US"/>
              <a:t>Search across Facilities</a:t>
            </a:r>
            <a:r>
              <a:rPr lang="en-US"/>
              <a:t> </a:t>
            </a:r>
            <a:endParaRPr/>
          </a:p>
        </p:txBody>
      </p:sp>
      <p:sp>
        <p:nvSpPr>
          <p:cNvPr id="650" name="Google Shape;650;p75"/>
          <p:cNvSpPr txBox="1"/>
          <p:nvPr/>
        </p:nvSpPr>
        <p:spPr>
          <a:xfrm>
            <a:off x="474750" y="5023975"/>
            <a:ext cx="8323200" cy="85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Extracting </a:t>
            </a:r>
            <a:r>
              <a:rPr b="1" lang="en-US" sz="2400"/>
              <a:t>knowledge </a:t>
            </a:r>
            <a:r>
              <a:rPr b="1" lang="en-US" sz="2400">
                <a:solidFill>
                  <a:schemeClr val="dk1"/>
                </a:solidFill>
              </a:rPr>
              <a:t>in seconds </a:t>
            </a:r>
            <a:r>
              <a:rPr b="1" lang="en-US" sz="2400"/>
              <a:t>from years of experimental </a:t>
            </a:r>
            <a:r>
              <a:rPr b="1" lang="en-US" sz="2400">
                <a:solidFill>
                  <a:schemeClr val="dk1"/>
                </a:solidFill>
              </a:rPr>
              <a:t>data </a:t>
            </a:r>
            <a:r>
              <a:rPr b="1" lang="en-US" sz="2400"/>
              <a:t>collected across user facilities </a:t>
            </a:r>
            <a:endParaRPr b="1" sz="2400"/>
          </a:p>
        </p:txBody>
      </p:sp>
      <p:sp>
        <p:nvSpPr>
          <p:cNvPr id="651" name="Google Shape;651;p75"/>
          <p:cNvSpPr txBox="1"/>
          <p:nvPr/>
        </p:nvSpPr>
        <p:spPr>
          <a:xfrm>
            <a:off x="5430025" y="1261975"/>
            <a:ext cx="33090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How to find a pathway to double </a:t>
            </a:r>
            <a:r>
              <a:rPr b="1" lang="en-US" sz="1800"/>
              <a:t>Organic Photovoltaic performance?</a:t>
            </a:r>
            <a:endParaRPr b="1" sz="1800"/>
          </a:p>
        </p:txBody>
      </p:sp>
      <p:sp>
        <p:nvSpPr>
          <p:cNvPr id="652" name="Google Shape;652;p75"/>
          <p:cNvSpPr txBox="1"/>
          <p:nvPr/>
        </p:nvSpPr>
        <p:spPr>
          <a:xfrm>
            <a:off x="5370925" y="2206900"/>
            <a:ext cx="3427200" cy="26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1,000,000’s of </a:t>
            </a:r>
            <a:r>
              <a:rPr lang="en-US" sz="1800"/>
              <a:t>measurements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1000’s of papers per year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terabytes of data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 common search tool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 pattern extraction across data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 AI/ML tools to find higher </a:t>
            </a:r>
            <a:r>
              <a:rPr lang="en-US" sz="1800"/>
              <a:t>performance</a:t>
            </a:r>
            <a:r>
              <a:rPr lang="en-US" sz="1800"/>
              <a:t> OPV’s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6"/>
          <p:cNvSpPr/>
          <p:nvPr/>
        </p:nvSpPr>
        <p:spPr>
          <a:xfrm>
            <a:off x="90488" y="3576638"/>
            <a:ext cx="4434000" cy="390600"/>
          </a:xfrm>
          <a:prstGeom prst="rect">
            <a:avLst/>
          </a:prstGeom>
          <a:gradFill>
            <a:gsLst>
              <a:gs pos="0">
                <a:srgbClr val="FFD999"/>
              </a:gs>
              <a:gs pos="100000">
                <a:srgbClr val="FFF0D7"/>
              </a:gs>
            </a:gsLst>
            <a:lin ang="5400012" scaled="0"/>
          </a:gradFill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ML/AI Challenges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76"/>
          <p:cNvSpPr/>
          <p:nvPr/>
        </p:nvSpPr>
        <p:spPr>
          <a:xfrm>
            <a:off x="4578350" y="3576638"/>
            <a:ext cx="4434000" cy="390600"/>
          </a:xfrm>
          <a:prstGeom prst="rect">
            <a:avLst/>
          </a:prstGeom>
          <a:gradFill>
            <a:gsLst>
              <a:gs pos="0">
                <a:srgbClr val="FFD999"/>
              </a:gs>
              <a:gs pos="100000">
                <a:srgbClr val="FFF0D7"/>
              </a:gs>
            </a:gsLst>
            <a:lin ang="5400012" scaled="0"/>
          </a:gradFill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Potential impact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76"/>
          <p:cNvSpPr/>
          <p:nvPr/>
        </p:nvSpPr>
        <p:spPr>
          <a:xfrm>
            <a:off x="4583113" y="866775"/>
            <a:ext cx="4434000" cy="390600"/>
          </a:xfrm>
          <a:prstGeom prst="rect">
            <a:avLst/>
          </a:prstGeom>
          <a:gradFill>
            <a:gsLst>
              <a:gs pos="0">
                <a:srgbClr val="FFD999"/>
              </a:gs>
              <a:gs pos="100000">
                <a:srgbClr val="FFF0D7"/>
              </a:gs>
            </a:gsLst>
            <a:lin ang="5400012" scaled="0"/>
          </a:gradFill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 of research direction</a:t>
            </a:r>
            <a:endParaRPr/>
          </a:p>
        </p:txBody>
      </p:sp>
      <p:sp>
        <p:nvSpPr>
          <p:cNvPr id="660" name="Google Shape;660;p76"/>
          <p:cNvSpPr/>
          <p:nvPr/>
        </p:nvSpPr>
        <p:spPr>
          <a:xfrm>
            <a:off x="90488" y="866775"/>
            <a:ext cx="4434000" cy="390600"/>
          </a:xfrm>
          <a:prstGeom prst="rect">
            <a:avLst/>
          </a:prstGeom>
          <a:gradFill>
            <a:gsLst>
              <a:gs pos="0">
                <a:srgbClr val="FFD999"/>
              </a:gs>
              <a:gs pos="100000">
                <a:srgbClr val="FFF0D7"/>
              </a:gs>
            </a:gsLst>
            <a:lin ang="5400012" scaled="0"/>
          </a:gradFill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Scientific challenges</a:t>
            </a:r>
            <a:endParaRPr/>
          </a:p>
        </p:txBody>
      </p:sp>
      <p:sp>
        <p:nvSpPr>
          <p:cNvPr id="661" name="Google Shape;661;p76"/>
          <p:cNvSpPr txBox="1"/>
          <p:nvPr>
            <p:ph type="title"/>
          </p:nvPr>
        </p:nvSpPr>
        <p:spPr>
          <a:xfrm>
            <a:off x="0" y="0"/>
            <a:ext cx="91440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50" spcFirstLastPara="1" rIns="91350" wrap="square" tIns="45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PRO 4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Digital Twins: Virtual Laboratories for Scientific Discovery</a:t>
            </a:r>
            <a:endParaRPr/>
          </a:p>
        </p:txBody>
      </p:sp>
      <p:sp>
        <p:nvSpPr>
          <p:cNvPr id="662" name="Google Shape;662;p76"/>
          <p:cNvSpPr txBox="1"/>
          <p:nvPr/>
        </p:nvSpPr>
        <p:spPr>
          <a:xfrm>
            <a:off x="8413750" y="6351588"/>
            <a:ext cx="38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800" u="none" cap="none" strike="noStrike">
              <a:solidFill>
                <a:srgbClr val="106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76"/>
          <p:cNvSpPr txBox="1"/>
          <p:nvPr/>
        </p:nvSpPr>
        <p:spPr>
          <a:xfrm>
            <a:off x="38100" y="1309263"/>
            <a:ext cx="45387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Synthesis routes to new materials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Matching theory with experiment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Accurate, fast predictions from physical models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600">
                <a:solidFill>
                  <a:schemeClr val="dk1"/>
                </a:solidFill>
              </a:rPr>
              <a:t>Sub-optimal experimental designs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600">
                <a:solidFill>
                  <a:schemeClr val="dk1"/>
                </a:solidFill>
              </a:rPr>
              <a:t>Design and prepare experiment without facility access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664" name="Google Shape;664;p76"/>
          <p:cNvSpPr txBox="1"/>
          <p:nvPr/>
        </p:nvSpPr>
        <p:spPr>
          <a:xfrm>
            <a:off x="109500" y="4071150"/>
            <a:ext cx="4395900" cy="15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Rapid simulations and surrogate models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Frameworks for merging multidimensional data with physical models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Online, adaptive  machine learning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Physics model calibration with ML methods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Inverse problems of measurement to physical descriptors</a:t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665" name="Google Shape;665;p76"/>
          <p:cNvSpPr txBox="1"/>
          <p:nvPr/>
        </p:nvSpPr>
        <p:spPr>
          <a:xfrm>
            <a:off x="4625175" y="1284968"/>
            <a:ext cx="43959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Creating a reproducible </a:t>
            </a:r>
            <a:r>
              <a:rPr b="1" lang="en-US" sz="1600">
                <a:solidFill>
                  <a:schemeClr val="dk1"/>
                </a:solidFill>
              </a:rPr>
              <a:t>simulation</a:t>
            </a:r>
            <a:r>
              <a:rPr b="1" lang="en-US" sz="1600">
                <a:solidFill>
                  <a:schemeClr val="dk1"/>
                </a:solidFill>
              </a:rPr>
              <a:t> environment of experiment facilities from conception to synthesis to characterization.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Automated design of optimal </a:t>
            </a:r>
            <a:r>
              <a:rPr b="1" lang="en-US" sz="1600">
                <a:solidFill>
                  <a:schemeClr val="dk1"/>
                </a:solidFill>
              </a:rPr>
              <a:t>experiment</a:t>
            </a:r>
            <a:r>
              <a:rPr b="1" lang="en-US" sz="1600">
                <a:solidFill>
                  <a:schemeClr val="dk1"/>
                </a:solidFill>
              </a:rPr>
              <a:t>(s) and analysis for physics knowledge acquisition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666" name="Google Shape;666;p76"/>
          <p:cNvSpPr txBox="1"/>
          <p:nvPr/>
        </p:nvSpPr>
        <p:spPr>
          <a:xfrm>
            <a:off x="4625175" y="4013550"/>
            <a:ext cx="43959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Accelerated scientific discoveries with targeted data collection and analysis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Improved facility and workflow design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In</a:t>
            </a:r>
            <a:r>
              <a:rPr b="1" lang="en-US" sz="1600">
                <a:solidFill>
                  <a:schemeClr val="dk1"/>
                </a:solidFill>
              </a:rPr>
              <a:t>crease experiment knowledge gain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Context-based experiment planning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Enable new type of experimental paradigms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7"/>
          <p:cNvSpPr txBox="1"/>
          <p:nvPr>
            <p:ph type="title"/>
          </p:nvPr>
        </p:nvSpPr>
        <p:spPr>
          <a:xfrm>
            <a:off x="0" y="-219075"/>
            <a:ext cx="9144000" cy="1143000"/>
          </a:xfrm>
          <a:prstGeom prst="rect">
            <a:avLst/>
          </a:prstGeom>
        </p:spPr>
        <p:txBody>
          <a:bodyPr anchorCtr="0" anchor="ctr" bIns="45675" lIns="91350" spcFirstLastPara="1" rIns="91350" wrap="square" tIns="45675">
            <a:noAutofit/>
          </a:bodyPr>
          <a:lstStyle/>
          <a:p>
            <a:pPr indent="0" lvl="0" marL="0" rtl="0" algn="l">
              <a:lnSpc>
                <a:spcPct val="98181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Virtual Laboratories </a:t>
            </a:r>
            <a:r>
              <a:rPr b="1" lang="en-US">
                <a:solidFill>
                  <a:schemeClr val="dk1"/>
                </a:solidFill>
              </a:rPr>
              <a:t>in a Real World: Enabling Moonshots</a:t>
            </a:r>
            <a:endParaRPr/>
          </a:p>
        </p:txBody>
      </p:sp>
      <p:pic>
        <p:nvPicPr>
          <p:cNvPr id="673" name="Google Shape;67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5269" y="1434175"/>
            <a:ext cx="3512531" cy="33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347625"/>
            <a:ext cx="8839199" cy="692226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7"/>
          <p:cNvSpPr txBox="1"/>
          <p:nvPr/>
        </p:nvSpPr>
        <p:spPr>
          <a:xfrm>
            <a:off x="133625" y="818275"/>
            <a:ext cx="82296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Unifies, democratizes and augments scientific user facilities</a:t>
            </a:r>
            <a:endParaRPr b="1" sz="2000"/>
          </a:p>
        </p:txBody>
      </p:sp>
      <p:pic>
        <p:nvPicPr>
          <p:cNvPr id="676" name="Google Shape;676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382775"/>
            <a:ext cx="5793824" cy="381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8"/>
          <p:cNvSpPr txBox="1"/>
          <p:nvPr>
            <p:ph type="title"/>
          </p:nvPr>
        </p:nvSpPr>
        <p:spPr>
          <a:xfrm>
            <a:off x="0" y="-219075"/>
            <a:ext cx="9144000" cy="1143000"/>
          </a:xfrm>
          <a:prstGeom prst="rect">
            <a:avLst/>
          </a:prstGeom>
        </p:spPr>
        <p:txBody>
          <a:bodyPr anchorCtr="0" anchor="ctr" bIns="45675" lIns="91350" spcFirstLastPara="1" rIns="91350" wrap="square" tIns="45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Accelerating Materials Synthesis</a:t>
            </a:r>
            <a:endParaRPr/>
          </a:p>
        </p:txBody>
      </p:sp>
      <p:pic>
        <p:nvPicPr>
          <p:cNvPr id="683" name="Google Shape;68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525"/>
            <a:ext cx="8839200" cy="4956789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78"/>
          <p:cNvSpPr txBox="1"/>
          <p:nvPr/>
        </p:nvSpPr>
        <p:spPr>
          <a:xfrm>
            <a:off x="5545550" y="5366100"/>
            <a:ext cx="3306900" cy="18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Accelerate the cycle from prediction to realization</a:t>
            </a:r>
            <a:endParaRPr b="1"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9"/>
          <p:cNvSpPr/>
          <p:nvPr/>
        </p:nvSpPr>
        <p:spPr>
          <a:xfrm>
            <a:off x="90488" y="3576638"/>
            <a:ext cx="4434000" cy="390600"/>
          </a:xfrm>
          <a:prstGeom prst="rect">
            <a:avLst/>
          </a:prstGeom>
          <a:gradFill>
            <a:gsLst>
              <a:gs pos="0">
                <a:srgbClr val="FFD999"/>
              </a:gs>
              <a:gs pos="100000">
                <a:srgbClr val="FFF0D7"/>
              </a:gs>
            </a:gsLst>
            <a:lin ang="5400012" scaled="0"/>
          </a:gradFill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ML/AI Challenges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79"/>
          <p:cNvSpPr/>
          <p:nvPr/>
        </p:nvSpPr>
        <p:spPr>
          <a:xfrm>
            <a:off x="4578350" y="3576638"/>
            <a:ext cx="4434000" cy="390600"/>
          </a:xfrm>
          <a:prstGeom prst="rect">
            <a:avLst/>
          </a:prstGeom>
          <a:gradFill>
            <a:gsLst>
              <a:gs pos="0">
                <a:srgbClr val="FFD999"/>
              </a:gs>
              <a:gs pos="100000">
                <a:srgbClr val="FFF0D7"/>
              </a:gs>
            </a:gsLst>
            <a:lin ang="5400012" scaled="0"/>
          </a:gradFill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Potential impact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79"/>
          <p:cNvSpPr/>
          <p:nvPr/>
        </p:nvSpPr>
        <p:spPr>
          <a:xfrm>
            <a:off x="4583113" y="866775"/>
            <a:ext cx="4434000" cy="390600"/>
          </a:xfrm>
          <a:prstGeom prst="rect">
            <a:avLst/>
          </a:prstGeom>
          <a:gradFill>
            <a:gsLst>
              <a:gs pos="0">
                <a:srgbClr val="FFD999"/>
              </a:gs>
              <a:gs pos="100000">
                <a:srgbClr val="FFF0D7"/>
              </a:gs>
            </a:gsLst>
            <a:lin ang="5400012" scaled="0"/>
          </a:gradFill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 of research direction</a:t>
            </a:r>
            <a:endParaRPr/>
          </a:p>
        </p:txBody>
      </p:sp>
      <p:sp>
        <p:nvSpPr>
          <p:cNvPr id="692" name="Google Shape;692;p79"/>
          <p:cNvSpPr/>
          <p:nvPr/>
        </p:nvSpPr>
        <p:spPr>
          <a:xfrm>
            <a:off x="90488" y="866775"/>
            <a:ext cx="4434000" cy="390600"/>
          </a:xfrm>
          <a:prstGeom prst="rect">
            <a:avLst/>
          </a:prstGeom>
          <a:gradFill>
            <a:gsLst>
              <a:gs pos="0">
                <a:srgbClr val="FFD999"/>
              </a:gs>
              <a:gs pos="100000">
                <a:srgbClr val="FFF0D7"/>
              </a:gs>
            </a:gsLst>
            <a:lin ang="5400012" scaled="0"/>
          </a:gradFill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Scientific challenges</a:t>
            </a:r>
            <a:endParaRPr/>
          </a:p>
        </p:txBody>
      </p:sp>
      <p:sp>
        <p:nvSpPr>
          <p:cNvPr id="693" name="Google Shape;693;p79"/>
          <p:cNvSpPr txBox="1"/>
          <p:nvPr>
            <p:ph type="title"/>
          </p:nvPr>
        </p:nvSpPr>
        <p:spPr>
          <a:xfrm>
            <a:off x="0" y="0"/>
            <a:ext cx="91440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50" spcFirstLastPara="1" rIns="91350" wrap="square" tIns="45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PRO 5</a:t>
            </a:r>
            <a:br>
              <a:rPr b="1" lang="en-US" sz="1800"/>
            </a:br>
            <a:r>
              <a:rPr lang="en-US" sz="1800"/>
              <a:t>Enter name of </a:t>
            </a:r>
            <a:r>
              <a:rPr b="1" lang="en-US" sz="1800" u="sng">
                <a:solidFill>
                  <a:srgbClr val="FF0000"/>
                </a:solidFill>
              </a:rPr>
              <a:t>1</a:t>
            </a:r>
            <a:r>
              <a:rPr b="1" baseline="30000" lang="en-US" sz="1800" u="sng">
                <a:solidFill>
                  <a:srgbClr val="FF0000"/>
                </a:solidFill>
              </a:rPr>
              <a:t>st</a:t>
            </a:r>
            <a:r>
              <a:rPr b="1" lang="en-US" sz="1800" u="sng">
                <a:solidFill>
                  <a:srgbClr val="FF0000"/>
                </a:solidFill>
              </a:rPr>
              <a:t> priority research opportunity </a:t>
            </a:r>
            <a:r>
              <a:rPr lang="en-US" sz="1800"/>
              <a:t>(PRO) here</a:t>
            </a:r>
            <a:endParaRPr/>
          </a:p>
        </p:txBody>
      </p:sp>
      <p:sp>
        <p:nvSpPr>
          <p:cNvPr id="694" name="Google Shape;694;p79"/>
          <p:cNvSpPr txBox="1"/>
          <p:nvPr/>
        </p:nvSpPr>
        <p:spPr>
          <a:xfrm>
            <a:off x="8413750" y="6351588"/>
            <a:ext cx="38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800" u="none" cap="none" strike="noStrike">
              <a:solidFill>
                <a:srgbClr val="106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79"/>
          <p:cNvSpPr txBox="1"/>
          <p:nvPr/>
        </p:nvSpPr>
        <p:spPr>
          <a:xfrm>
            <a:off x="153988" y="1361182"/>
            <a:ext cx="32511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Brief overview of the underlying science challenge</a:t>
            </a:r>
            <a:endParaRPr/>
          </a:p>
        </p:txBody>
      </p:sp>
      <p:sp>
        <p:nvSpPr>
          <p:cNvPr id="696" name="Google Shape;696;p79"/>
          <p:cNvSpPr txBox="1"/>
          <p:nvPr/>
        </p:nvSpPr>
        <p:spPr>
          <a:xfrm>
            <a:off x="153988" y="4024313"/>
            <a:ext cx="42657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ML/AI methods will be used?</a:t>
            </a:r>
            <a:endParaRPr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ML/AI research is still needed?</a:t>
            </a:r>
            <a:endParaRPr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data/ML infrastructure is needed (training sets, worfklows, etc.)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79"/>
          <p:cNvSpPr txBox="1"/>
          <p:nvPr/>
        </p:nvSpPr>
        <p:spPr>
          <a:xfrm>
            <a:off x="4625181" y="1361182"/>
            <a:ext cx="4395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will you do to address the challenge?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can this research be done now? </a:t>
            </a:r>
            <a:b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(e.g. new understanding or capability)</a:t>
            </a:r>
            <a:endParaRPr/>
          </a:p>
        </p:txBody>
      </p:sp>
      <p:grpSp>
        <p:nvGrpSpPr>
          <p:cNvPr id="698" name="Google Shape;698;p79"/>
          <p:cNvGrpSpPr/>
          <p:nvPr/>
        </p:nvGrpSpPr>
        <p:grpSpPr>
          <a:xfrm>
            <a:off x="452651" y="2374902"/>
            <a:ext cx="4852988" cy="1117601"/>
            <a:chOff x="112" y="1752"/>
            <a:chExt cx="3057" cy="704"/>
          </a:xfrm>
        </p:grpSpPr>
        <p:sp>
          <p:nvSpPr>
            <p:cNvPr id="699" name="Google Shape;699;p79"/>
            <p:cNvSpPr txBox="1"/>
            <p:nvPr/>
          </p:nvSpPr>
          <p:spPr>
            <a:xfrm>
              <a:off x="169" y="1856"/>
              <a:ext cx="3000" cy="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rgbClr val="00008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Please use this slide for each priority research direction (PRO). Additional slides may be used to expand on the PRO</a:t>
              </a:r>
              <a:endParaRPr/>
            </a:p>
          </p:txBody>
        </p:sp>
        <p:sp>
          <p:nvSpPr>
            <p:cNvPr id="700" name="Google Shape;700;p79"/>
            <p:cNvSpPr/>
            <p:nvPr/>
          </p:nvSpPr>
          <p:spPr>
            <a:xfrm>
              <a:off x="112" y="1752"/>
              <a:ext cx="3000" cy="600"/>
            </a:xfrm>
            <a:prstGeom prst="ellipse">
              <a:avLst/>
            </a:prstGeom>
            <a:noFill/>
            <a:ln cap="flat" cmpd="sng" w="12700">
              <a:solidFill>
                <a:srgbClr val="0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1" name="Google Shape;701;p79"/>
          <p:cNvSpPr txBox="1"/>
          <p:nvPr/>
        </p:nvSpPr>
        <p:spPr>
          <a:xfrm>
            <a:off x="4572000" y="4151293"/>
            <a:ext cx="4419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new scientific discoveries will follow? </a:t>
            </a:r>
            <a:endParaRPr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new methods and techniques will be </a:t>
            </a:r>
            <a:b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developed?</a:t>
            </a:r>
            <a:endParaRPr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will this impact industry?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0"/>
          <p:cNvSpPr txBox="1"/>
          <p:nvPr>
            <p:ph idx="1" type="body"/>
          </p:nvPr>
        </p:nvSpPr>
        <p:spPr>
          <a:xfrm>
            <a:off x="366713" y="866775"/>
            <a:ext cx="8410500" cy="52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50" spcFirstLastPara="1" rIns="91350" wrap="square" tIns="45675">
            <a:noAutofit/>
          </a:bodyPr>
          <a:lstStyle/>
          <a:p>
            <a:pPr indent="-339725" lvl="0" marL="339725" rtl="0" algn="l">
              <a:spcBef>
                <a:spcPts val="0"/>
              </a:spcBef>
              <a:spcAft>
                <a:spcPts val="0"/>
              </a:spcAft>
              <a:buClr>
                <a:srgbClr val="146737"/>
              </a:buClr>
              <a:buSzPts val="2000"/>
              <a:buChar char="•"/>
            </a:pPr>
            <a:r>
              <a:rPr b="0" lang="en-US" sz="2000"/>
              <a:t>Suggested slides for potential sidebars</a:t>
            </a:r>
            <a:endParaRPr/>
          </a:p>
          <a:p>
            <a:pPr indent="-339725" lvl="0" marL="339725" rtl="0" algn="l">
              <a:spcBef>
                <a:spcPts val="400"/>
              </a:spcBef>
              <a:spcAft>
                <a:spcPts val="0"/>
              </a:spcAft>
              <a:buClr>
                <a:srgbClr val="146737"/>
              </a:buClr>
              <a:buSzPts val="2000"/>
              <a:buChar char="•"/>
            </a:pPr>
            <a:r>
              <a:rPr b="0" lang="en-US" sz="2000"/>
              <a:t>Images with captions (and credits) that may be used in the report</a:t>
            </a:r>
            <a:endParaRPr/>
          </a:p>
          <a:p>
            <a:pPr indent="-339725" lvl="0" marL="339725" rtl="0" algn="l">
              <a:spcBef>
                <a:spcPts val="400"/>
              </a:spcBef>
              <a:spcAft>
                <a:spcPts val="0"/>
              </a:spcAft>
              <a:buClr>
                <a:srgbClr val="146737"/>
              </a:buClr>
              <a:buSzPts val="2000"/>
              <a:buChar char="•"/>
            </a:pPr>
            <a:r>
              <a:rPr b="0" lang="en-US" sz="2000"/>
              <a:t>References</a:t>
            </a:r>
            <a:endParaRPr/>
          </a:p>
        </p:txBody>
      </p:sp>
      <p:sp>
        <p:nvSpPr>
          <p:cNvPr id="707" name="Google Shape;707;p80"/>
          <p:cNvSpPr txBox="1"/>
          <p:nvPr>
            <p:ph type="title"/>
          </p:nvPr>
        </p:nvSpPr>
        <p:spPr>
          <a:xfrm>
            <a:off x="0" y="-219075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50" spcFirstLastPara="1" rIns="91350" wrap="square" tIns="45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PRO x. Title</a:t>
            </a:r>
            <a:br>
              <a:rPr b="1" lang="en-US" sz="1800"/>
            </a:br>
            <a:r>
              <a:rPr lang="en-US" sz="1800"/>
              <a:t>Back-up</a:t>
            </a:r>
            <a:endParaRPr/>
          </a:p>
        </p:txBody>
      </p:sp>
      <p:sp>
        <p:nvSpPr>
          <p:cNvPr id="708" name="Google Shape;708;p80"/>
          <p:cNvSpPr txBox="1"/>
          <p:nvPr>
            <p:ph idx="12" type="sldNum"/>
          </p:nvPr>
        </p:nvSpPr>
        <p:spPr>
          <a:xfrm>
            <a:off x="8413750" y="6351588"/>
            <a:ext cx="5486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50" spcFirstLastPara="1" rIns="91350" wrap="square" tIns="45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5"/>
          <p:cNvSpPr/>
          <p:nvPr/>
        </p:nvSpPr>
        <p:spPr>
          <a:xfrm>
            <a:off x="90488" y="3576638"/>
            <a:ext cx="4434000" cy="390600"/>
          </a:xfrm>
          <a:prstGeom prst="rect">
            <a:avLst/>
          </a:prstGeom>
          <a:gradFill>
            <a:gsLst>
              <a:gs pos="0">
                <a:srgbClr val="FFD999"/>
              </a:gs>
              <a:gs pos="100000">
                <a:srgbClr val="FFF0D7"/>
              </a:gs>
            </a:gsLst>
            <a:lin ang="5400012" scaled="0"/>
          </a:gradFill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ML/AI Challenges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65"/>
          <p:cNvSpPr/>
          <p:nvPr/>
        </p:nvSpPr>
        <p:spPr>
          <a:xfrm>
            <a:off x="4578350" y="3576638"/>
            <a:ext cx="4434000" cy="390600"/>
          </a:xfrm>
          <a:prstGeom prst="rect">
            <a:avLst/>
          </a:prstGeom>
          <a:gradFill>
            <a:gsLst>
              <a:gs pos="0">
                <a:srgbClr val="FFD999"/>
              </a:gs>
              <a:gs pos="100000">
                <a:srgbClr val="FFF0D7"/>
              </a:gs>
            </a:gsLst>
            <a:lin ang="5400012" scaled="0"/>
          </a:gradFill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Potential impact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65"/>
          <p:cNvSpPr/>
          <p:nvPr/>
        </p:nvSpPr>
        <p:spPr>
          <a:xfrm>
            <a:off x="4583113" y="866775"/>
            <a:ext cx="4434000" cy="390600"/>
          </a:xfrm>
          <a:prstGeom prst="rect">
            <a:avLst/>
          </a:prstGeom>
          <a:gradFill>
            <a:gsLst>
              <a:gs pos="0">
                <a:srgbClr val="FFD999"/>
              </a:gs>
              <a:gs pos="100000">
                <a:srgbClr val="FFF0D7"/>
              </a:gs>
            </a:gsLst>
            <a:lin ang="5400012" scaled="0"/>
          </a:gradFill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 of research direction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65"/>
          <p:cNvSpPr/>
          <p:nvPr/>
        </p:nvSpPr>
        <p:spPr>
          <a:xfrm>
            <a:off x="90488" y="866775"/>
            <a:ext cx="4434000" cy="390600"/>
          </a:xfrm>
          <a:prstGeom prst="rect">
            <a:avLst/>
          </a:prstGeom>
          <a:gradFill>
            <a:gsLst>
              <a:gs pos="0">
                <a:srgbClr val="FFD999"/>
              </a:gs>
              <a:gs pos="100000">
                <a:srgbClr val="FFF0D7"/>
              </a:gs>
            </a:gsLst>
            <a:lin ang="5400012" scaled="0"/>
          </a:gradFill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Scientific challenges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65"/>
          <p:cNvSpPr txBox="1"/>
          <p:nvPr>
            <p:ph type="title"/>
          </p:nvPr>
        </p:nvSpPr>
        <p:spPr>
          <a:xfrm>
            <a:off x="0" y="0"/>
            <a:ext cx="91440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50" spcFirstLastPara="1" rIns="91350" wrap="square" tIns="456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800"/>
              <a:t>PRO 1</a:t>
            </a:r>
            <a:br>
              <a:rPr b="1" lang="en-US" sz="1800"/>
            </a:br>
            <a:r>
              <a:rPr b="1" lang="en-US" sz="1800"/>
              <a:t>Information Extraction</a:t>
            </a:r>
            <a:endParaRPr b="1" sz="1800"/>
          </a:p>
        </p:txBody>
      </p:sp>
      <p:sp>
        <p:nvSpPr>
          <p:cNvPr id="346" name="Google Shape;346;p65"/>
          <p:cNvSpPr txBox="1"/>
          <p:nvPr/>
        </p:nvSpPr>
        <p:spPr>
          <a:xfrm>
            <a:off x="8413750" y="6351588"/>
            <a:ext cx="38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en-US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800" u="none" cap="none" strike="noStrike">
              <a:solidFill>
                <a:srgbClr val="106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65"/>
          <p:cNvSpPr txBox="1"/>
          <p:nvPr/>
        </p:nvSpPr>
        <p:spPr>
          <a:xfrm>
            <a:off x="154000" y="1361175"/>
            <a:ext cx="4265700" cy="20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analysis of large and/or high-dimensional data along with AI Guided Simulation Models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On-the-fly information extraction to drive realtime responses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Accelerate Scientific Knowledge from large data sets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65"/>
          <p:cNvSpPr txBox="1"/>
          <p:nvPr/>
        </p:nvSpPr>
        <p:spPr>
          <a:xfrm>
            <a:off x="47625" y="4024331"/>
            <a:ext cx="4476863" cy="20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 not easily adapted to current and emerging heterogeneous hardware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Verification and validation of data reduction models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Methods fast enough for on-the-fly information extraction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 inputs to and outputs from ML models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 and leverage the whole portfolio of facility scientific data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65"/>
          <p:cNvSpPr txBox="1"/>
          <p:nvPr/>
        </p:nvSpPr>
        <p:spPr>
          <a:xfrm>
            <a:off x="4625175" y="1361170"/>
            <a:ext cx="4395900" cy="18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 information not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fast/scalable AI/ML methods to address the scientific challenges</a:t>
            </a:r>
            <a:endParaRPr/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Incorporate domain-specific knowledge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65"/>
          <p:cNvSpPr txBox="1"/>
          <p:nvPr/>
        </p:nvSpPr>
        <p:spPr>
          <a:xfrm>
            <a:off x="4572000" y="3994150"/>
            <a:ext cx="4476862" cy="1719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 science output from and coupling between BES facilities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Faster time to materials characterization and understanding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Address higher levels of complexity in materials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66"/>
          <p:cNvGrpSpPr/>
          <p:nvPr/>
        </p:nvGrpSpPr>
        <p:grpSpPr>
          <a:xfrm>
            <a:off x="309868" y="1884173"/>
            <a:ext cx="8614197" cy="4355241"/>
            <a:chOff x="238539" y="251791"/>
            <a:chExt cx="12145317" cy="6140535"/>
          </a:xfrm>
        </p:grpSpPr>
        <p:pic>
          <p:nvPicPr>
            <p:cNvPr id="357" name="Google Shape;357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65773" y="2915023"/>
              <a:ext cx="4618083" cy="28208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8" name="Google Shape;358;p66"/>
            <p:cNvCxnSpPr/>
            <p:nvPr/>
          </p:nvCxnSpPr>
          <p:spPr>
            <a:xfrm rot="10800000">
              <a:off x="238539" y="251791"/>
              <a:ext cx="0" cy="2385392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59" name="Google Shape;359;p66"/>
            <p:cNvCxnSpPr/>
            <p:nvPr/>
          </p:nvCxnSpPr>
          <p:spPr>
            <a:xfrm>
              <a:off x="238539" y="2637182"/>
              <a:ext cx="3352800" cy="0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360" name="Google Shape;360;p66"/>
            <p:cNvSpPr/>
            <p:nvPr/>
          </p:nvSpPr>
          <p:spPr>
            <a:xfrm>
              <a:off x="344557" y="556591"/>
              <a:ext cx="3087756" cy="2014330"/>
            </a:xfrm>
            <a:custGeom>
              <a:rect b="b" l="l" r="r" t="t"/>
              <a:pathLst>
                <a:path extrusionOk="0" h="2147788" w="5075582">
                  <a:moveTo>
                    <a:pt x="0" y="120206"/>
                  </a:moveTo>
                  <a:cubicBezTo>
                    <a:pt x="36443" y="786128"/>
                    <a:pt x="72887" y="1452050"/>
                    <a:pt x="172278" y="1776728"/>
                  </a:cubicBezTo>
                  <a:cubicBezTo>
                    <a:pt x="271669" y="2101406"/>
                    <a:pt x="459408" y="2227302"/>
                    <a:pt x="596347" y="2068276"/>
                  </a:cubicBezTo>
                  <a:cubicBezTo>
                    <a:pt x="733286" y="1909250"/>
                    <a:pt x="852557" y="1167127"/>
                    <a:pt x="993913" y="822571"/>
                  </a:cubicBezTo>
                  <a:cubicBezTo>
                    <a:pt x="1135269" y="478015"/>
                    <a:pt x="1245704" y="27441"/>
                    <a:pt x="1444486" y="937"/>
                  </a:cubicBezTo>
                  <a:cubicBezTo>
                    <a:pt x="1643268" y="-25567"/>
                    <a:pt x="2018747" y="517771"/>
                    <a:pt x="2186608" y="663545"/>
                  </a:cubicBezTo>
                  <a:cubicBezTo>
                    <a:pt x="2354469" y="809319"/>
                    <a:pt x="2286000" y="670171"/>
                    <a:pt x="2451652" y="875580"/>
                  </a:cubicBezTo>
                  <a:cubicBezTo>
                    <a:pt x="2617304" y="1080989"/>
                    <a:pt x="2924312" y="1688380"/>
                    <a:pt x="3180521" y="1895997"/>
                  </a:cubicBezTo>
                  <a:cubicBezTo>
                    <a:pt x="3436730" y="2103614"/>
                    <a:pt x="3673061" y="2081527"/>
                    <a:pt x="3988904" y="2121284"/>
                  </a:cubicBezTo>
                  <a:cubicBezTo>
                    <a:pt x="4304747" y="2161041"/>
                    <a:pt x="4690164" y="2147789"/>
                    <a:pt x="5075582" y="2134537"/>
                  </a:cubicBezTo>
                </a:path>
              </a:pathLst>
            </a:cu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66"/>
            <p:cNvSpPr txBox="1"/>
            <p:nvPr/>
          </p:nvSpPr>
          <p:spPr>
            <a:xfrm>
              <a:off x="238539" y="2875722"/>
              <a:ext cx="34455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ensemble measurement</a:t>
              </a:r>
              <a:endParaRPr/>
            </a:p>
          </p:txBody>
        </p:sp>
        <p:pic>
          <p:nvPicPr>
            <p:cNvPr id="362" name="Google Shape;362;p66"/>
            <p:cNvPicPr preferRelativeResize="0"/>
            <p:nvPr/>
          </p:nvPicPr>
          <p:blipFill rotWithShape="1">
            <a:blip r:embed="rId4">
              <a:alphaModFix/>
            </a:blip>
            <a:srcRect b="7820" l="32931" r="33116" t="2750"/>
            <a:stretch/>
          </p:blipFill>
          <p:spPr>
            <a:xfrm>
              <a:off x="3790121" y="1367413"/>
              <a:ext cx="3869635" cy="3385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p66"/>
            <p:cNvSpPr txBox="1"/>
            <p:nvPr/>
          </p:nvSpPr>
          <p:spPr>
            <a:xfrm>
              <a:off x="3958811" y="4753362"/>
              <a:ext cx="344556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Immediately observe individual participants</a:t>
              </a:r>
              <a:endParaRPr/>
            </a:p>
          </p:txBody>
        </p:sp>
        <p:sp>
          <p:nvSpPr>
            <p:cNvPr id="364" name="Google Shape;364;p66"/>
            <p:cNvSpPr txBox="1"/>
            <p:nvPr/>
          </p:nvSpPr>
          <p:spPr>
            <a:xfrm>
              <a:off x="8352031" y="5745995"/>
              <a:ext cx="344556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Understand underlying physics of system</a:t>
              </a:r>
              <a:endParaRPr/>
            </a:p>
          </p:txBody>
        </p:sp>
        <p:sp>
          <p:nvSpPr>
            <p:cNvPr id="365" name="Google Shape;365;p66"/>
            <p:cNvSpPr/>
            <p:nvPr/>
          </p:nvSpPr>
          <p:spPr>
            <a:xfrm>
              <a:off x="3021495" y="1435168"/>
              <a:ext cx="821635" cy="555683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66"/>
            <p:cNvSpPr/>
            <p:nvPr/>
          </p:nvSpPr>
          <p:spPr>
            <a:xfrm>
              <a:off x="7765773" y="2359340"/>
              <a:ext cx="821635" cy="555683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7" name="Google Shape;367;p66"/>
          <p:cNvSpPr txBox="1"/>
          <p:nvPr/>
        </p:nvSpPr>
        <p:spPr>
          <a:xfrm>
            <a:off x="143435" y="31377"/>
            <a:ext cx="707219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tools, New laboratory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66"/>
          <p:cNvSpPr txBox="1"/>
          <p:nvPr/>
        </p:nvSpPr>
        <p:spPr>
          <a:xfrm>
            <a:off x="497541" y="735683"/>
            <a:ext cx="481875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Navigate complexity with AI</a:t>
            </a:r>
            <a:endParaRPr/>
          </a:p>
        </p:txBody>
      </p:sp>
      <p:sp>
        <p:nvSpPr>
          <p:cNvPr id="369" name="Google Shape;369;p66"/>
          <p:cNvSpPr txBox="1"/>
          <p:nvPr/>
        </p:nvSpPr>
        <p:spPr>
          <a:xfrm>
            <a:off x="2948511" y="1372009"/>
            <a:ext cx="617111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Today, we are swamped with large volumes of disparate data. Measurements are hard to connect, and contain complex, high-dimensional information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to the rescue</a:t>
            </a:r>
            <a:endParaRPr/>
          </a:p>
        </p:txBody>
      </p:sp>
      <p:sp>
        <p:nvSpPr>
          <p:cNvPr id="370" name="Google Shape;370;p66"/>
          <p:cNvSpPr txBox="1"/>
          <p:nvPr/>
        </p:nvSpPr>
        <p:spPr>
          <a:xfrm>
            <a:off x="455117" y="6319551"/>
            <a:ext cx="5602303" cy="40011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discoveries – previously hidden by complexity</a:t>
            </a:r>
            <a:endParaRPr/>
          </a:p>
        </p:txBody>
      </p:sp>
      <p:sp>
        <p:nvSpPr>
          <p:cNvPr id="371" name="Google Shape;371;p66"/>
          <p:cNvSpPr txBox="1"/>
          <p:nvPr/>
        </p:nvSpPr>
        <p:spPr>
          <a:xfrm>
            <a:off x="421341" y="5664072"/>
            <a:ext cx="402501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short term, it’s the same tools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Longer term, this will drive the new tools</a:t>
            </a:r>
            <a:endParaRPr/>
          </a:p>
        </p:txBody>
      </p:sp>
      <p:pic>
        <p:nvPicPr>
          <p:cNvPr id="372" name="Google Shape;37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9675" y="3819125"/>
            <a:ext cx="3409950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7"/>
          <p:cNvSpPr txBox="1"/>
          <p:nvPr/>
        </p:nvSpPr>
        <p:spPr>
          <a:xfrm>
            <a:off x="304800" y="129988"/>
            <a:ext cx="464159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Science in real time</a:t>
            </a:r>
            <a:endParaRPr/>
          </a:p>
        </p:txBody>
      </p:sp>
      <p:grpSp>
        <p:nvGrpSpPr>
          <p:cNvPr id="379" name="Google Shape;379;p67"/>
          <p:cNvGrpSpPr/>
          <p:nvPr/>
        </p:nvGrpSpPr>
        <p:grpSpPr>
          <a:xfrm>
            <a:off x="83336" y="1921087"/>
            <a:ext cx="9111743" cy="2509008"/>
            <a:chOff x="83336" y="1741793"/>
            <a:chExt cx="9111743" cy="2509008"/>
          </a:xfrm>
        </p:grpSpPr>
        <p:grpSp>
          <p:nvGrpSpPr>
            <p:cNvPr id="380" name="Google Shape;380;p67"/>
            <p:cNvGrpSpPr/>
            <p:nvPr/>
          </p:nvGrpSpPr>
          <p:grpSpPr>
            <a:xfrm>
              <a:off x="2914776" y="1806181"/>
              <a:ext cx="1167000" cy="1644575"/>
              <a:chOff x="1869244" y="871203"/>
              <a:chExt cx="1167000" cy="1644575"/>
            </a:xfrm>
          </p:grpSpPr>
          <p:pic>
            <p:nvPicPr>
              <p:cNvPr id="381" name="Google Shape;381;p6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869244" y="1425871"/>
                <a:ext cx="1167000" cy="10899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2" name="Google Shape;382;p67"/>
              <p:cNvSpPr/>
              <p:nvPr/>
            </p:nvSpPr>
            <p:spPr>
              <a:xfrm>
                <a:off x="1869244" y="871203"/>
                <a:ext cx="1167000" cy="45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Multi-megapixel detector</a:t>
                </a:r>
                <a:endParaRPr b="0" i="0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3" name="Google Shape;383;p67"/>
            <p:cNvGrpSpPr/>
            <p:nvPr/>
          </p:nvGrpSpPr>
          <p:grpSpPr>
            <a:xfrm>
              <a:off x="4749754" y="1806181"/>
              <a:ext cx="1129078" cy="1644575"/>
              <a:chOff x="3916486" y="1021126"/>
              <a:chExt cx="1129078" cy="1644575"/>
            </a:xfrm>
          </p:grpSpPr>
          <p:sp>
            <p:nvSpPr>
              <p:cNvPr id="384" name="Google Shape;384;p67"/>
              <p:cNvSpPr/>
              <p:nvPr/>
            </p:nvSpPr>
            <p:spPr>
              <a:xfrm>
                <a:off x="3916486" y="1021126"/>
                <a:ext cx="1129078" cy="45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X-ray diffraction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image</a:t>
                </a:r>
                <a:endParaRPr b="1" i="0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85" name="Google Shape;385;p6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925733" y="1575794"/>
                <a:ext cx="1110582" cy="10899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6" name="Google Shape;386;p67"/>
            <p:cNvGrpSpPr/>
            <p:nvPr/>
          </p:nvGrpSpPr>
          <p:grpSpPr>
            <a:xfrm>
              <a:off x="7642782" y="1806181"/>
              <a:ext cx="1552297" cy="1647717"/>
              <a:chOff x="7426330" y="871203"/>
              <a:chExt cx="1552297" cy="1647717"/>
            </a:xfrm>
          </p:grpSpPr>
          <p:sp>
            <p:nvSpPr>
              <p:cNvPr id="387" name="Google Shape;387;p67"/>
              <p:cNvSpPr/>
              <p:nvPr/>
            </p:nvSpPr>
            <p:spPr>
              <a:xfrm>
                <a:off x="7426330" y="871203"/>
                <a:ext cx="1552297" cy="45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Interpretation of system structure / dynamics</a:t>
                </a:r>
                <a:endParaRPr b="1" i="0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88" name="Google Shape;388;p6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633130" y="1422728"/>
                <a:ext cx="1138697" cy="1096192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pic>
        </p:grpSp>
        <p:sp>
          <p:nvSpPr>
            <p:cNvPr id="389" name="Google Shape;389;p67"/>
            <p:cNvSpPr txBox="1"/>
            <p:nvPr/>
          </p:nvSpPr>
          <p:spPr>
            <a:xfrm>
              <a:off x="4059778" y="2928031"/>
              <a:ext cx="712079" cy="2187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1 TB/s</a:t>
              </a:r>
              <a:endParaRPr b="0" i="0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67"/>
            <p:cNvSpPr txBox="1"/>
            <p:nvPr/>
          </p:nvSpPr>
          <p:spPr>
            <a:xfrm>
              <a:off x="5843536" y="2935691"/>
              <a:ext cx="727398" cy="2111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100 GB/s</a:t>
              </a:r>
              <a:endParaRPr b="0" i="0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67"/>
            <p:cNvSpPr/>
            <p:nvPr/>
          </p:nvSpPr>
          <p:spPr>
            <a:xfrm>
              <a:off x="5932362" y="2769211"/>
              <a:ext cx="549747" cy="17880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400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2" name="Google Shape;392;p67"/>
            <p:cNvGrpSpPr/>
            <p:nvPr/>
          </p:nvGrpSpPr>
          <p:grpSpPr>
            <a:xfrm>
              <a:off x="6511530" y="1806181"/>
              <a:ext cx="1212974" cy="1609500"/>
              <a:chOff x="5654379" y="871203"/>
              <a:chExt cx="1212974" cy="1609500"/>
            </a:xfrm>
          </p:grpSpPr>
          <p:sp>
            <p:nvSpPr>
              <p:cNvPr id="393" name="Google Shape;393;p67"/>
              <p:cNvSpPr/>
              <p:nvPr/>
            </p:nvSpPr>
            <p:spPr>
              <a:xfrm>
                <a:off x="5654379" y="871203"/>
                <a:ext cx="1212974" cy="45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Intensity map from multiple pulses</a:t>
                </a:r>
                <a:endParaRPr b="0" i="0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94" name="Google Shape;394;p6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693308" y="1460944"/>
                <a:ext cx="1135117" cy="1019759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sp>
          <p:nvSpPr>
            <p:cNvPr id="395" name="Google Shape;395;p67"/>
            <p:cNvSpPr/>
            <p:nvPr/>
          </p:nvSpPr>
          <p:spPr>
            <a:xfrm>
              <a:off x="4138452" y="2769211"/>
              <a:ext cx="549747" cy="17880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400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creen Shot 2018-02-10 at 4.12.53 PM.png" id="396" name="Google Shape;396;p6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3336" y="1741793"/>
              <a:ext cx="2678304" cy="25090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" name="Google Shape;397;p67"/>
            <p:cNvSpPr txBox="1"/>
            <p:nvPr/>
          </p:nvSpPr>
          <p:spPr>
            <a:xfrm>
              <a:off x="4037675" y="2561745"/>
              <a:ext cx="756285" cy="2187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60 GB/s</a:t>
              </a:r>
              <a:endParaRPr b="0" i="0" sz="10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67"/>
            <p:cNvSpPr txBox="1"/>
            <p:nvPr/>
          </p:nvSpPr>
          <p:spPr>
            <a:xfrm>
              <a:off x="5845996" y="2569405"/>
              <a:ext cx="727398" cy="2111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6 GB/s</a:t>
              </a:r>
              <a:endParaRPr b="0" i="0" sz="10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9" name="Google Shape;399;p67"/>
          <p:cNvSpPr txBox="1"/>
          <p:nvPr/>
        </p:nvSpPr>
        <p:spPr>
          <a:xfrm>
            <a:off x="83325" y="878625"/>
            <a:ext cx="8265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Record knowledge at the rate of measurement</a:t>
            </a:r>
            <a:endParaRPr/>
          </a:p>
        </p:txBody>
      </p:sp>
      <p:sp>
        <p:nvSpPr>
          <p:cNvPr id="400" name="Google Shape;400;p67"/>
          <p:cNvSpPr txBox="1"/>
          <p:nvPr/>
        </p:nvSpPr>
        <p:spPr>
          <a:xfrm>
            <a:off x="363375" y="6004400"/>
            <a:ext cx="6516300" cy="461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takes months today – will take seconds</a:t>
            </a:r>
            <a:endParaRPr/>
          </a:p>
        </p:txBody>
      </p:sp>
      <p:sp>
        <p:nvSpPr>
          <p:cNvPr id="401" name="Google Shape;401;p67"/>
          <p:cNvSpPr txBox="1"/>
          <p:nvPr/>
        </p:nvSpPr>
        <p:spPr>
          <a:xfrm>
            <a:off x="2888959" y="4813175"/>
            <a:ext cx="39908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Circumventing complex manual analysis</a:t>
            </a:r>
            <a:endParaRPr/>
          </a:p>
        </p:txBody>
      </p:sp>
      <p:sp>
        <p:nvSpPr>
          <p:cNvPr id="402" name="Google Shape;402;p67"/>
          <p:cNvSpPr txBox="1"/>
          <p:nvPr/>
        </p:nvSpPr>
        <p:spPr>
          <a:xfrm>
            <a:off x="403302" y="1503325"/>
            <a:ext cx="112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Today</a:t>
            </a:r>
            <a:endParaRPr/>
          </a:p>
        </p:txBody>
      </p:sp>
      <p:sp>
        <p:nvSpPr>
          <p:cNvPr id="403" name="Google Shape;403;p67"/>
          <p:cNvSpPr/>
          <p:nvPr/>
        </p:nvSpPr>
        <p:spPr>
          <a:xfrm>
            <a:off x="1825325" y="1400477"/>
            <a:ext cx="1537958" cy="56988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67"/>
          <p:cNvSpPr/>
          <p:nvPr/>
        </p:nvSpPr>
        <p:spPr>
          <a:xfrm>
            <a:off x="3769155" y="1400477"/>
            <a:ext cx="1537958" cy="56988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seconds</a:t>
            </a:r>
            <a:endParaRPr/>
          </a:p>
        </p:txBody>
      </p:sp>
      <p:sp>
        <p:nvSpPr>
          <p:cNvPr id="405" name="Google Shape;405;p67"/>
          <p:cNvSpPr/>
          <p:nvPr/>
        </p:nvSpPr>
        <p:spPr>
          <a:xfrm>
            <a:off x="5451773" y="1400477"/>
            <a:ext cx="1537958" cy="56988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hours</a:t>
            </a:r>
            <a:endParaRPr/>
          </a:p>
        </p:txBody>
      </p:sp>
      <p:sp>
        <p:nvSpPr>
          <p:cNvPr id="406" name="Google Shape;406;p67"/>
          <p:cNvSpPr/>
          <p:nvPr/>
        </p:nvSpPr>
        <p:spPr>
          <a:xfrm>
            <a:off x="7041139" y="1400477"/>
            <a:ext cx="1537958" cy="56988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months</a:t>
            </a:r>
            <a:endParaRPr/>
          </a:p>
        </p:txBody>
      </p:sp>
      <p:sp>
        <p:nvSpPr>
          <p:cNvPr id="407" name="Google Shape;407;p67"/>
          <p:cNvSpPr txBox="1"/>
          <p:nvPr/>
        </p:nvSpPr>
        <p:spPr>
          <a:xfrm>
            <a:off x="363375" y="4398275"/>
            <a:ext cx="167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Tomorrow</a:t>
            </a:r>
            <a:endParaRPr/>
          </a:p>
        </p:txBody>
      </p:sp>
      <p:sp>
        <p:nvSpPr>
          <p:cNvPr id="408" name="Google Shape;408;p67"/>
          <p:cNvSpPr/>
          <p:nvPr/>
        </p:nvSpPr>
        <p:spPr>
          <a:xfrm>
            <a:off x="1785403" y="4295449"/>
            <a:ext cx="6632455" cy="56988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seconds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8"/>
          <p:cNvSpPr/>
          <p:nvPr/>
        </p:nvSpPr>
        <p:spPr>
          <a:xfrm>
            <a:off x="90488" y="3576638"/>
            <a:ext cx="4434000" cy="390600"/>
          </a:xfrm>
          <a:prstGeom prst="rect">
            <a:avLst/>
          </a:prstGeom>
          <a:gradFill>
            <a:gsLst>
              <a:gs pos="0">
                <a:srgbClr val="FFD999"/>
              </a:gs>
              <a:gs pos="100000">
                <a:srgbClr val="FFF0D7"/>
              </a:gs>
            </a:gsLst>
            <a:lin ang="5400012" scaled="0"/>
          </a:gradFill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ML/AI Challenges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68"/>
          <p:cNvSpPr/>
          <p:nvPr/>
        </p:nvSpPr>
        <p:spPr>
          <a:xfrm>
            <a:off x="4578350" y="3576638"/>
            <a:ext cx="4434000" cy="390600"/>
          </a:xfrm>
          <a:prstGeom prst="rect">
            <a:avLst/>
          </a:prstGeom>
          <a:gradFill>
            <a:gsLst>
              <a:gs pos="0">
                <a:srgbClr val="FFD999"/>
              </a:gs>
              <a:gs pos="100000">
                <a:srgbClr val="FFF0D7"/>
              </a:gs>
            </a:gsLst>
            <a:lin ang="5400012" scaled="0"/>
          </a:gradFill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Potential impact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68"/>
          <p:cNvSpPr/>
          <p:nvPr/>
        </p:nvSpPr>
        <p:spPr>
          <a:xfrm>
            <a:off x="4583113" y="866775"/>
            <a:ext cx="4434000" cy="390600"/>
          </a:xfrm>
          <a:prstGeom prst="rect">
            <a:avLst/>
          </a:prstGeom>
          <a:gradFill>
            <a:gsLst>
              <a:gs pos="0">
                <a:srgbClr val="FFD999"/>
              </a:gs>
              <a:gs pos="100000">
                <a:srgbClr val="FFF0D7"/>
              </a:gs>
            </a:gsLst>
            <a:lin ang="5400012" scaled="0"/>
          </a:gradFill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 of research direction</a:t>
            </a:r>
            <a:endParaRPr/>
          </a:p>
        </p:txBody>
      </p:sp>
      <p:sp>
        <p:nvSpPr>
          <p:cNvPr id="416" name="Google Shape;416;p68"/>
          <p:cNvSpPr/>
          <p:nvPr/>
        </p:nvSpPr>
        <p:spPr>
          <a:xfrm>
            <a:off x="90488" y="866775"/>
            <a:ext cx="4434000" cy="390600"/>
          </a:xfrm>
          <a:prstGeom prst="rect">
            <a:avLst/>
          </a:prstGeom>
          <a:gradFill>
            <a:gsLst>
              <a:gs pos="0">
                <a:srgbClr val="FFD999"/>
              </a:gs>
              <a:gs pos="100000">
                <a:srgbClr val="FFF0D7"/>
              </a:gs>
            </a:gsLst>
            <a:lin ang="5400012" scaled="0"/>
          </a:gradFill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Scientific challenges</a:t>
            </a:r>
            <a:endParaRPr/>
          </a:p>
        </p:txBody>
      </p:sp>
      <p:sp>
        <p:nvSpPr>
          <p:cNvPr id="417" name="Google Shape;417;p68"/>
          <p:cNvSpPr txBox="1"/>
          <p:nvPr>
            <p:ph type="title"/>
          </p:nvPr>
        </p:nvSpPr>
        <p:spPr>
          <a:xfrm>
            <a:off x="0" y="0"/>
            <a:ext cx="91440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50" spcFirstLastPara="1" rIns="91350" wrap="square" tIns="45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PRO 2</a:t>
            </a:r>
            <a:br>
              <a:rPr b="1" lang="en-US" sz="1800"/>
            </a:br>
            <a:r>
              <a:rPr b="1" lang="en-US" sz="2000">
                <a:solidFill>
                  <a:srgbClr val="146737"/>
                </a:solidFill>
              </a:rPr>
              <a:t>Autonomous-smart control and experimentation</a:t>
            </a:r>
            <a:endParaRPr b="1">
              <a:solidFill>
                <a:srgbClr val="146737"/>
              </a:solidFill>
            </a:endParaRPr>
          </a:p>
        </p:txBody>
      </p:sp>
      <p:sp>
        <p:nvSpPr>
          <p:cNvPr id="418" name="Google Shape;418;p68"/>
          <p:cNvSpPr txBox="1"/>
          <p:nvPr/>
        </p:nvSpPr>
        <p:spPr>
          <a:xfrm>
            <a:off x="8413750" y="6351588"/>
            <a:ext cx="38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800" u="none" cap="none" strike="noStrike">
                <a:solidFill>
                  <a:srgbClr val="10663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800" u="none" cap="none" strike="noStrike">
              <a:solidFill>
                <a:srgbClr val="106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8"/>
          <p:cNvSpPr txBox="1"/>
          <p:nvPr/>
        </p:nvSpPr>
        <p:spPr>
          <a:xfrm>
            <a:off x="23800" y="1361175"/>
            <a:ext cx="4601400" cy="20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Modern material and chemical phase space are large &amp; complex; how to find interesting anomalies?</a:t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Tuning for high-dimensional, nonlinear, coupled parameter space with drifting latent variables.</a:t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Fault and </a:t>
            </a:r>
            <a:r>
              <a:rPr b="1" lang="en-US" sz="1600">
                <a:solidFill>
                  <a:schemeClr val="dk1"/>
                </a:solidFill>
              </a:rPr>
              <a:t>anomaly</a:t>
            </a:r>
            <a:r>
              <a:rPr b="1" lang="en-US" sz="1600">
                <a:solidFill>
                  <a:schemeClr val="dk1"/>
                </a:solidFill>
              </a:rPr>
              <a:t> detection and prediction to reduce down time.</a:t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420" name="Google Shape;420;p68"/>
          <p:cNvSpPr txBox="1"/>
          <p:nvPr/>
        </p:nvSpPr>
        <p:spPr>
          <a:xfrm>
            <a:off x="153988" y="4024313"/>
            <a:ext cx="42657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Develop AI/ML for science: decision trees (e.g. MCTS) with reinforcement learning, Bayesian optimization, active learning, etc.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Physics-aware/informed/constrained ML (dimension reduction, interpretable models, and physics extraction)</a:t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Lack of data to train ML/AI models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421" name="Google Shape;421;p68"/>
          <p:cNvSpPr txBox="1"/>
          <p:nvPr/>
        </p:nvSpPr>
        <p:spPr>
          <a:xfrm>
            <a:off x="4625175" y="1361169"/>
            <a:ext cx="4395900" cy="20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Build predictive, fast, cheap and transferable models for prognostics, data augmentation, decision making and feedback</a:t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Explore and develop model-based methods for efficient optimization and control</a:t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68"/>
          <p:cNvSpPr txBox="1"/>
          <p:nvPr/>
        </p:nvSpPr>
        <p:spPr>
          <a:xfrm>
            <a:off x="4572000" y="3998903"/>
            <a:ext cx="4419600" cy="19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Efficient experimental searches, enabling discovery of novel functional materials, especially non-equilibrium and metastable states.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Fully autonomous operation of experimental facilities, maximizing efficiency, scalability, reproducibility and stability.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C0C0C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9"/>
          <p:cNvSpPr txBox="1"/>
          <p:nvPr/>
        </p:nvSpPr>
        <p:spPr>
          <a:xfrm>
            <a:off x="4572001" y="970992"/>
            <a:ext cx="47598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25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Monitoring the Heartbeat of an Accelerator</a:t>
            </a:r>
            <a:endParaRPr/>
          </a:p>
        </p:txBody>
      </p:sp>
      <p:pic>
        <p:nvPicPr>
          <p:cNvPr id="429" name="Google Shape;429;p69"/>
          <p:cNvPicPr preferRelativeResize="0"/>
          <p:nvPr/>
        </p:nvPicPr>
        <p:blipFill rotWithShape="1">
          <a:blip r:embed="rId3">
            <a:alphaModFix/>
          </a:blip>
          <a:srcRect b="0" l="18341" r="15778" t="0"/>
          <a:stretch/>
        </p:blipFill>
        <p:spPr>
          <a:xfrm>
            <a:off x="-1" y="857257"/>
            <a:ext cx="4352451" cy="5143500"/>
          </a:xfrm>
          <a:custGeom>
            <a:rect b="b" l="l" r="r" t="t"/>
            <a:pathLst>
              <a:path extrusionOk="0" h="6858000" w="6024154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30" name="Google Shape;430;p69"/>
          <p:cNvSpPr txBox="1"/>
          <p:nvPr/>
        </p:nvSpPr>
        <p:spPr>
          <a:xfrm>
            <a:off x="3823138" y="4901106"/>
            <a:ext cx="1386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1" name="Google Shape;431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335" y="2447167"/>
            <a:ext cx="2870387" cy="1350251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9"/>
          <p:cNvSpPr txBox="1"/>
          <p:nvPr/>
        </p:nvSpPr>
        <p:spPr>
          <a:xfrm>
            <a:off x="4440630" y="2790124"/>
            <a:ext cx="4350900" cy="18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Operation of accelerators relies on keeping thousands of system components running optimally. With AI, we can teach accelerators to monitor and optimize their own health and performance. </a:t>
            </a:r>
            <a:endParaRPr/>
          </a:p>
        </p:txBody>
      </p:sp>
      <p:sp>
        <p:nvSpPr>
          <p:cNvPr id="433" name="Google Shape;433;p69"/>
          <p:cNvSpPr txBox="1"/>
          <p:nvPr/>
        </p:nvSpPr>
        <p:spPr>
          <a:xfrm>
            <a:off x="3562379" y="4979740"/>
            <a:ext cx="5480700" cy="600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4312" lvl="0" marL="214312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Arial"/>
              <a:buChar char="•"/>
            </a:pPr>
            <a:r>
              <a:rPr b="0" i="0" lang="en-US" sz="165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Achieving 95% reliability at the Spallation Neutron Source accelerator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F3864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0"/>
          <p:cNvSpPr txBox="1"/>
          <p:nvPr/>
        </p:nvSpPr>
        <p:spPr>
          <a:xfrm>
            <a:off x="4850584" y="1078161"/>
            <a:ext cx="42024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96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Maximizing the Value of DOEs largest scientific facilities with AI</a:t>
            </a:r>
            <a:endParaRPr/>
          </a:p>
        </p:txBody>
      </p:sp>
      <p:sp>
        <p:nvSpPr>
          <p:cNvPr id="439" name="Google Shape;439;p70"/>
          <p:cNvSpPr/>
          <p:nvPr/>
        </p:nvSpPr>
        <p:spPr>
          <a:xfrm flipH="1">
            <a:off x="1" y="857250"/>
            <a:ext cx="4629587" cy="5143500"/>
          </a:xfrm>
          <a:custGeom>
            <a:rect b="b" l="l" r="r" t="t"/>
            <a:pathLst>
              <a:path extrusionOk="0" h="6858000" w="6172782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0" name="Google Shape;440;p70"/>
          <p:cNvSpPr txBox="1"/>
          <p:nvPr/>
        </p:nvSpPr>
        <p:spPr>
          <a:xfrm>
            <a:off x="4485290" y="2836855"/>
            <a:ext cx="44376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Accelerators rely on operation and high precision tuning of hundreds of thousands of parameters simultaneously.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can use AI to create self-driving, high-performance accelerators. </a:t>
            </a:r>
            <a:endParaRPr/>
          </a:p>
        </p:txBody>
      </p:sp>
      <p:sp>
        <p:nvSpPr>
          <p:cNvPr id="441" name="Google Shape;441;p70"/>
          <p:cNvSpPr txBox="1"/>
          <p:nvPr/>
        </p:nvSpPr>
        <p:spPr>
          <a:xfrm>
            <a:off x="3823138" y="4901106"/>
            <a:ext cx="1386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2" name="Google Shape;442;p70"/>
          <p:cNvSpPr txBox="1"/>
          <p:nvPr/>
        </p:nvSpPr>
        <p:spPr>
          <a:xfrm>
            <a:off x="3562532" y="4382246"/>
            <a:ext cx="5480700" cy="1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4312" lvl="0" marL="214312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Customizable shot by shot configurations for xFEL experiments</a:t>
            </a:r>
            <a:endParaRPr/>
          </a:p>
          <a:p>
            <a:pPr indent="-214312" lvl="0" marL="214312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Reducing time to configure experiments from one day to one minute</a:t>
            </a:r>
            <a:endParaRPr/>
          </a:p>
          <a:p>
            <a:pPr indent="-214312" lvl="0" marL="214312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Orders of magnitude improvement of source to detector stability</a:t>
            </a:r>
            <a:endParaRPr/>
          </a:p>
        </p:txBody>
      </p:sp>
      <p:pic>
        <p:nvPicPr>
          <p:cNvPr id="443" name="Google Shape;443;p70"/>
          <p:cNvPicPr preferRelativeResize="0"/>
          <p:nvPr/>
        </p:nvPicPr>
        <p:blipFill rotWithShape="1">
          <a:blip r:embed="rId3">
            <a:alphaModFix/>
          </a:blip>
          <a:srcRect b="16384" l="0" r="0" t="16384"/>
          <a:stretch/>
        </p:blipFill>
        <p:spPr>
          <a:xfrm>
            <a:off x="0" y="531050"/>
            <a:ext cx="4849444" cy="3223260"/>
          </a:xfrm>
          <a:custGeom>
            <a:rect b="b" l="l" r="r" t="t"/>
            <a:pathLst>
              <a:path extrusionOk="0" h="6858000" w="6024154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44" name="Google Shape;444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3983" y="4123952"/>
            <a:ext cx="3311095" cy="1518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1"/>
          <p:cNvSpPr txBox="1"/>
          <p:nvPr>
            <p:ph type="title"/>
          </p:nvPr>
        </p:nvSpPr>
        <p:spPr>
          <a:xfrm>
            <a:off x="56845" y="1338596"/>
            <a:ext cx="78867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Transformative advances are possible</a:t>
            </a:r>
            <a:endParaRPr/>
          </a:p>
        </p:txBody>
      </p:sp>
      <p:sp>
        <p:nvSpPr>
          <p:cNvPr id="451" name="Google Shape;451;p71"/>
          <p:cNvSpPr txBox="1"/>
          <p:nvPr>
            <p:ph idx="1" type="body"/>
          </p:nvPr>
        </p:nvSpPr>
        <p:spPr>
          <a:xfrm>
            <a:off x="-1" y="907980"/>
            <a:ext cx="88527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 sz="3200">
                <a:latin typeface="Century Gothic"/>
                <a:ea typeface="Century Gothic"/>
                <a:cs typeface="Century Gothic"/>
                <a:sym typeface="Century Gothic"/>
              </a:rPr>
              <a:t>On-the-fly materials &amp; chemical synthesis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452" name="Google Shape;452;p71"/>
          <p:cNvSpPr txBox="1"/>
          <p:nvPr/>
        </p:nvSpPr>
        <p:spPr>
          <a:xfrm>
            <a:off x="241483" y="4689400"/>
            <a:ext cx="5193900" cy="64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Delivering materials/chemicals  ~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1000x faster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with desired performance/properties</a:t>
            </a:r>
            <a:endParaRPr/>
          </a:p>
        </p:txBody>
      </p:sp>
      <p:sp>
        <p:nvSpPr>
          <p:cNvPr id="453" name="Google Shape;453;p71"/>
          <p:cNvSpPr/>
          <p:nvPr/>
        </p:nvSpPr>
        <p:spPr>
          <a:xfrm>
            <a:off x="177872" y="2065235"/>
            <a:ext cx="51939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How? Use autonomous-smart experiments and simulations enabled by AI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TR"/>
              <a:buChar char="-"/>
            </a:pPr>
            <a:r>
              <a:rPr b="0" i="0" lang="en-US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requires a new class of machine learning algorithms that continually learn and update their predictions based on new data sources, encode physical constraints/laws and models, and learn to estimate fidelity</a:t>
            </a:r>
            <a:endParaRPr/>
          </a:p>
        </p:txBody>
      </p:sp>
      <p:pic>
        <p:nvPicPr>
          <p:cNvPr id="454" name="Google Shape;45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6951" y="1771651"/>
            <a:ext cx="3075857" cy="243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365127" y="-572144"/>
            <a:ext cx="6823647" cy="6480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2"/>
          <p:cNvSpPr txBox="1"/>
          <p:nvPr>
            <p:ph idx="1" type="body"/>
          </p:nvPr>
        </p:nvSpPr>
        <p:spPr>
          <a:xfrm>
            <a:off x="352425" y="866776"/>
            <a:ext cx="8410500" cy="52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146737"/>
              </a:buClr>
              <a:buSzPts val="2000"/>
              <a:buChar char="•"/>
            </a:pPr>
            <a:r>
              <a:rPr b="0" lang="en-US" sz="2000"/>
              <a:t>Real materials are compositionally complex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146737"/>
              </a:buClr>
              <a:buSzPts val="2000"/>
              <a:buChar char="•"/>
            </a:pPr>
            <a:r>
              <a:rPr b="0" lang="en-US" sz="2000"/>
              <a:t>More possible materials than could be explored in 100 lifetimes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146737"/>
              </a:buClr>
              <a:buSzPts val="2000"/>
              <a:buChar char="•"/>
            </a:pPr>
            <a:r>
              <a:rPr b="0" lang="en-US" sz="2000"/>
              <a:t>Autonomous science will be able to explore enormous spaces, and find the “needles in the haystack”</a:t>
            </a:r>
            <a:endParaRPr b="0" sz="1800"/>
          </a:p>
          <a:p>
            <a:pPr indent="-228600" lvl="0" marL="342900" rtl="0" algn="l">
              <a:spcBef>
                <a:spcPts val="360"/>
              </a:spcBef>
              <a:spcAft>
                <a:spcPts val="0"/>
              </a:spcAft>
              <a:buClr>
                <a:srgbClr val="146737"/>
              </a:buClr>
              <a:buSzPts val="1800"/>
              <a:buNone/>
            </a:pPr>
            <a:r>
              <a:t/>
            </a:r>
            <a:endParaRPr b="0" sz="1800"/>
          </a:p>
          <a:p>
            <a:pPr indent="-228600" lvl="0" marL="342900" rtl="0" algn="l">
              <a:spcBef>
                <a:spcPts val="360"/>
              </a:spcBef>
              <a:spcAft>
                <a:spcPts val="0"/>
              </a:spcAft>
              <a:buClr>
                <a:srgbClr val="146737"/>
              </a:buClr>
              <a:buSzPts val="1800"/>
              <a:buNone/>
            </a:pPr>
            <a:r>
              <a:t/>
            </a:r>
            <a:endParaRPr sz="1800"/>
          </a:p>
          <a:p>
            <a:pPr indent="-171450" lvl="1" marL="742950" rtl="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sz="1800"/>
          </a:p>
          <a:p>
            <a:pPr indent="-171450" lvl="1" marL="742950" rtl="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sz="1800"/>
          </a:p>
          <a:p>
            <a:pPr indent="-171450" lvl="1" marL="742950" rtl="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sz="1800"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rgbClr val="146737"/>
              </a:buClr>
              <a:buSzPts val="2000"/>
              <a:buNone/>
            </a:pPr>
            <a:r>
              <a:t/>
            </a:r>
            <a:endParaRPr b="0" sz="2000"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rgbClr val="146737"/>
              </a:buClr>
              <a:buSzPts val="2000"/>
              <a:buNone/>
            </a:pPr>
            <a:r>
              <a:t/>
            </a:r>
            <a:endParaRPr b="0"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146737"/>
              </a:buClr>
              <a:buSzPts val="2000"/>
              <a:buChar char="•"/>
            </a:pPr>
            <a:r>
              <a:rPr b="0" lang="en-US" sz="2000"/>
              <a:t>Impact: Revolutionary energy materials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</a:pPr>
            <a:r>
              <a:rPr lang="en-US" sz="1800"/>
              <a:t>Batteries 10X faster charging; 1/10</a:t>
            </a:r>
            <a:r>
              <a:rPr baseline="30000" lang="en-US" sz="1800"/>
              <a:t>th</a:t>
            </a:r>
            <a:r>
              <a:rPr lang="en-US" sz="1800"/>
              <a:t> cost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</a:pPr>
            <a:r>
              <a:rPr lang="en-US" sz="1800"/>
              <a:t>Catalysts for liquid fuels</a:t>
            </a:r>
            <a:endParaRPr/>
          </a:p>
          <a:p>
            <a:pPr indent="0" lvl="1" marL="457200" rtl="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sz="1800"/>
          </a:p>
          <a:p>
            <a:pPr indent="-171450" lvl="1" marL="742950" rtl="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0" sz="1800"/>
          </a:p>
          <a:p>
            <a:pPr indent="-171450" lvl="1" marL="742950" rtl="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0" sz="1800"/>
          </a:p>
        </p:txBody>
      </p:sp>
      <p:sp>
        <p:nvSpPr>
          <p:cNvPr id="461" name="Google Shape;461;p72"/>
          <p:cNvSpPr txBox="1"/>
          <p:nvPr>
            <p:ph type="title"/>
          </p:nvPr>
        </p:nvSpPr>
        <p:spPr>
          <a:xfrm>
            <a:off x="0" y="-219075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06636"/>
              </a:buClr>
              <a:buSzPts val="2400"/>
              <a:buFont typeface="Arial"/>
              <a:buNone/>
            </a:pPr>
            <a:r>
              <a:rPr lang="en-US"/>
              <a:t>Complex materials at work</a:t>
            </a:r>
            <a:endParaRPr/>
          </a:p>
        </p:txBody>
      </p:sp>
      <p:sp>
        <p:nvSpPr>
          <p:cNvPr id="462" name="Google Shape;462;p72"/>
          <p:cNvSpPr txBox="1"/>
          <p:nvPr>
            <p:ph idx="12" type="sldNum"/>
          </p:nvPr>
        </p:nvSpPr>
        <p:spPr>
          <a:xfrm>
            <a:off x="8414464" y="6351654"/>
            <a:ext cx="38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/>
              <a:t>‹#›</a:t>
            </a:fld>
            <a:endParaRPr sz="1800"/>
          </a:p>
        </p:txBody>
      </p:sp>
      <p:pic>
        <p:nvPicPr>
          <p:cNvPr id="463" name="Google Shape;46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553633"/>
            <a:ext cx="2208008" cy="18857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4" name="Google Shape;464;p72"/>
          <p:cNvGrpSpPr/>
          <p:nvPr/>
        </p:nvGrpSpPr>
        <p:grpSpPr>
          <a:xfrm>
            <a:off x="2196010" y="2496499"/>
            <a:ext cx="2209656" cy="1905359"/>
            <a:chOff x="381090" y="1447754"/>
            <a:chExt cx="2209656" cy="1905359"/>
          </a:xfrm>
        </p:grpSpPr>
        <p:grpSp>
          <p:nvGrpSpPr>
            <p:cNvPr id="465" name="Google Shape;465;p72"/>
            <p:cNvGrpSpPr/>
            <p:nvPr/>
          </p:nvGrpSpPr>
          <p:grpSpPr>
            <a:xfrm>
              <a:off x="381090" y="1447754"/>
              <a:ext cx="2209656" cy="1905359"/>
              <a:chOff x="4823488" y="4756805"/>
              <a:chExt cx="1758300" cy="1577023"/>
            </a:xfrm>
          </p:grpSpPr>
          <p:sp>
            <p:nvSpPr>
              <p:cNvPr id="466" name="Google Shape;466;p72"/>
              <p:cNvSpPr/>
              <p:nvPr/>
            </p:nvSpPr>
            <p:spPr>
              <a:xfrm>
                <a:off x="5635042" y="5482924"/>
                <a:ext cx="76200" cy="76200"/>
              </a:xfrm>
              <a:prstGeom prst="ellipse">
                <a:avLst/>
              </a:prstGeom>
              <a:solidFill>
                <a:srgbClr val="C2ECD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72"/>
              <p:cNvSpPr/>
              <p:nvPr/>
            </p:nvSpPr>
            <p:spPr>
              <a:xfrm>
                <a:off x="4876800" y="6248400"/>
                <a:ext cx="76200" cy="76200"/>
              </a:xfrm>
              <a:prstGeom prst="ellipse">
                <a:avLst/>
              </a:prstGeom>
              <a:solidFill>
                <a:srgbClr val="D9959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72"/>
              <p:cNvSpPr/>
              <p:nvPr/>
            </p:nvSpPr>
            <p:spPr>
              <a:xfrm>
                <a:off x="5089208" y="6248400"/>
                <a:ext cx="65400" cy="65400"/>
              </a:xfrm>
              <a:prstGeom prst="ellipse">
                <a:avLst/>
              </a:prstGeom>
              <a:solidFill>
                <a:srgbClr val="D9959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72"/>
              <p:cNvSpPr/>
              <p:nvPr/>
            </p:nvSpPr>
            <p:spPr>
              <a:xfrm>
                <a:off x="4973461" y="6248400"/>
                <a:ext cx="76200" cy="76200"/>
              </a:xfrm>
              <a:prstGeom prst="ellipse">
                <a:avLst/>
              </a:prstGeom>
              <a:solidFill>
                <a:srgbClr val="D9959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72"/>
              <p:cNvSpPr/>
              <p:nvPr/>
            </p:nvSpPr>
            <p:spPr>
              <a:xfrm>
                <a:off x="4919102" y="6166500"/>
                <a:ext cx="76200" cy="76200"/>
              </a:xfrm>
              <a:prstGeom prst="ellipse">
                <a:avLst/>
              </a:prstGeom>
              <a:solidFill>
                <a:srgbClr val="D9959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72"/>
              <p:cNvSpPr/>
              <p:nvPr/>
            </p:nvSpPr>
            <p:spPr>
              <a:xfrm>
                <a:off x="5131510" y="6166500"/>
                <a:ext cx="65400" cy="65400"/>
              </a:xfrm>
              <a:prstGeom prst="ellipse">
                <a:avLst/>
              </a:prstGeom>
              <a:solidFill>
                <a:srgbClr val="D9959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72"/>
              <p:cNvSpPr/>
              <p:nvPr/>
            </p:nvSpPr>
            <p:spPr>
              <a:xfrm>
                <a:off x="5015763" y="6166500"/>
                <a:ext cx="76200" cy="76200"/>
              </a:xfrm>
              <a:prstGeom prst="ellipse">
                <a:avLst/>
              </a:prstGeom>
              <a:solidFill>
                <a:srgbClr val="D9959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72"/>
              <p:cNvSpPr/>
              <p:nvPr/>
            </p:nvSpPr>
            <p:spPr>
              <a:xfrm>
                <a:off x="4974413" y="6087450"/>
                <a:ext cx="76200" cy="76200"/>
              </a:xfrm>
              <a:prstGeom prst="ellipse">
                <a:avLst/>
              </a:prstGeom>
              <a:solidFill>
                <a:srgbClr val="D9959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72"/>
              <p:cNvSpPr/>
              <p:nvPr/>
            </p:nvSpPr>
            <p:spPr>
              <a:xfrm>
                <a:off x="5186821" y="6087450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72"/>
              <p:cNvSpPr/>
              <p:nvPr/>
            </p:nvSpPr>
            <p:spPr>
              <a:xfrm>
                <a:off x="5081932" y="6087450"/>
                <a:ext cx="65400" cy="65400"/>
              </a:xfrm>
              <a:prstGeom prst="ellipse">
                <a:avLst/>
              </a:prstGeom>
              <a:solidFill>
                <a:srgbClr val="D9959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72"/>
              <p:cNvSpPr/>
              <p:nvPr/>
            </p:nvSpPr>
            <p:spPr>
              <a:xfrm>
                <a:off x="5025674" y="6002700"/>
                <a:ext cx="76200" cy="76200"/>
              </a:xfrm>
              <a:prstGeom prst="ellipse">
                <a:avLst/>
              </a:prstGeom>
              <a:solidFill>
                <a:srgbClr val="D9959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72"/>
              <p:cNvSpPr/>
              <p:nvPr/>
            </p:nvSpPr>
            <p:spPr>
              <a:xfrm>
                <a:off x="5238082" y="6002700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72"/>
              <p:cNvSpPr/>
              <p:nvPr/>
            </p:nvSpPr>
            <p:spPr>
              <a:xfrm>
                <a:off x="5133193" y="6002700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72"/>
              <p:cNvSpPr/>
              <p:nvPr/>
            </p:nvSpPr>
            <p:spPr>
              <a:xfrm>
                <a:off x="5110017" y="5905717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72"/>
              <p:cNvSpPr/>
              <p:nvPr/>
            </p:nvSpPr>
            <p:spPr>
              <a:xfrm>
                <a:off x="5311567" y="5905717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72"/>
              <p:cNvSpPr/>
              <p:nvPr/>
            </p:nvSpPr>
            <p:spPr>
              <a:xfrm>
                <a:off x="5206678" y="5905717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72"/>
              <p:cNvSpPr/>
              <p:nvPr/>
            </p:nvSpPr>
            <p:spPr>
              <a:xfrm>
                <a:off x="5116258" y="5810261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72"/>
              <p:cNvSpPr/>
              <p:nvPr/>
            </p:nvSpPr>
            <p:spPr>
              <a:xfrm>
                <a:off x="5317808" y="5810261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72"/>
              <p:cNvSpPr/>
              <p:nvPr/>
            </p:nvSpPr>
            <p:spPr>
              <a:xfrm>
                <a:off x="5212919" y="5810261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72"/>
              <p:cNvSpPr/>
              <p:nvPr/>
            </p:nvSpPr>
            <p:spPr>
              <a:xfrm>
                <a:off x="5177160" y="5713278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72"/>
              <p:cNvSpPr/>
              <p:nvPr/>
            </p:nvSpPr>
            <p:spPr>
              <a:xfrm>
                <a:off x="5378710" y="5713278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72"/>
              <p:cNvSpPr/>
              <p:nvPr/>
            </p:nvSpPr>
            <p:spPr>
              <a:xfrm>
                <a:off x="5273821" y="5713278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72"/>
              <p:cNvSpPr/>
              <p:nvPr/>
            </p:nvSpPr>
            <p:spPr>
              <a:xfrm>
                <a:off x="5223034" y="6248400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72"/>
              <p:cNvSpPr/>
              <p:nvPr/>
            </p:nvSpPr>
            <p:spPr>
              <a:xfrm>
                <a:off x="5424584" y="6248400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72"/>
              <p:cNvSpPr/>
              <p:nvPr/>
            </p:nvSpPr>
            <p:spPr>
              <a:xfrm>
                <a:off x="5319695" y="6248400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72"/>
              <p:cNvSpPr/>
              <p:nvPr/>
            </p:nvSpPr>
            <p:spPr>
              <a:xfrm>
                <a:off x="5265336" y="6166500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72"/>
              <p:cNvSpPr/>
              <p:nvPr/>
            </p:nvSpPr>
            <p:spPr>
              <a:xfrm>
                <a:off x="5466886" y="6166500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72"/>
              <p:cNvSpPr/>
              <p:nvPr/>
            </p:nvSpPr>
            <p:spPr>
              <a:xfrm>
                <a:off x="5361997" y="6166500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72"/>
              <p:cNvSpPr/>
              <p:nvPr/>
            </p:nvSpPr>
            <p:spPr>
              <a:xfrm>
                <a:off x="5320647" y="6087450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72"/>
              <p:cNvSpPr/>
              <p:nvPr/>
            </p:nvSpPr>
            <p:spPr>
              <a:xfrm>
                <a:off x="5522197" y="6087450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72"/>
              <p:cNvSpPr/>
              <p:nvPr/>
            </p:nvSpPr>
            <p:spPr>
              <a:xfrm>
                <a:off x="5417308" y="6087450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72"/>
              <p:cNvSpPr/>
              <p:nvPr/>
            </p:nvSpPr>
            <p:spPr>
              <a:xfrm>
                <a:off x="5371908" y="6002700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72"/>
              <p:cNvSpPr/>
              <p:nvPr/>
            </p:nvSpPr>
            <p:spPr>
              <a:xfrm>
                <a:off x="5573458" y="6002700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72"/>
              <p:cNvSpPr/>
              <p:nvPr/>
            </p:nvSpPr>
            <p:spPr>
              <a:xfrm>
                <a:off x="5468569" y="6002700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72"/>
              <p:cNvSpPr/>
              <p:nvPr/>
            </p:nvSpPr>
            <p:spPr>
              <a:xfrm>
                <a:off x="5410578" y="5921954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72"/>
              <p:cNvSpPr/>
              <p:nvPr/>
            </p:nvSpPr>
            <p:spPr>
              <a:xfrm>
                <a:off x="5612128" y="5921954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72"/>
              <p:cNvSpPr/>
              <p:nvPr/>
            </p:nvSpPr>
            <p:spPr>
              <a:xfrm>
                <a:off x="5507239" y="5921954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72"/>
              <p:cNvSpPr/>
              <p:nvPr/>
            </p:nvSpPr>
            <p:spPr>
              <a:xfrm>
                <a:off x="5421058" y="5840054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72"/>
              <p:cNvSpPr/>
              <p:nvPr/>
            </p:nvSpPr>
            <p:spPr>
              <a:xfrm>
                <a:off x="5622608" y="5840054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72"/>
              <p:cNvSpPr/>
              <p:nvPr/>
            </p:nvSpPr>
            <p:spPr>
              <a:xfrm>
                <a:off x="5517719" y="5840054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72"/>
              <p:cNvSpPr/>
              <p:nvPr/>
            </p:nvSpPr>
            <p:spPr>
              <a:xfrm>
                <a:off x="5493732" y="5752454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72"/>
              <p:cNvSpPr/>
              <p:nvPr/>
            </p:nvSpPr>
            <p:spPr>
              <a:xfrm>
                <a:off x="5695282" y="5752454"/>
                <a:ext cx="65400" cy="65400"/>
              </a:xfrm>
              <a:prstGeom prst="ellipse">
                <a:avLst/>
              </a:prstGeom>
              <a:solidFill>
                <a:srgbClr val="FFF3C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72"/>
              <p:cNvSpPr/>
              <p:nvPr/>
            </p:nvSpPr>
            <p:spPr>
              <a:xfrm>
                <a:off x="5590393" y="5752454"/>
                <a:ext cx="65400" cy="65400"/>
              </a:xfrm>
              <a:prstGeom prst="ellipse">
                <a:avLst/>
              </a:prstGeom>
              <a:solidFill>
                <a:srgbClr val="FFF3C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72"/>
              <p:cNvSpPr/>
              <p:nvPr/>
            </p:nvSpPr>
            <p:spPr>
              <a:xfrm>
                <a:off x="5243949" y="5623757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72"/>
              <p:cNvSpPr/>
              <p:nvPr/>
            </p:nvSpPr>
            <p:spPr>
              <a:xfrm>
                <a:off x="5445499" y="5623757"/>
                <a:ext cx="65400" cy="65400"/>
              </a:xfrm>
              <a:prstGeom prst="ellipse">
                <a:avLst/>
              </a:prstGeom>
              <a:solidFill>
                <a:srgbClr val="FFF3C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72"/>
              <p:cNvSpPr/>
              <p:nvPr/>
            </p:nvSpPr>
            <p:spPr>
              <a:xfrm>
                <a:off x="5340610" y="5623757"/>
                <a:ext cx="65400" cy="65400"/>
              </a:xfrm>
              <a:prstGeom prst="ellipse">
                <a:avLst/>
              </a:prstGeom>
              <a:solidFill>
                <a:srgbClr val="FFF3C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72"/>
              <p:cNvSpPr/>
              <p:nvPr/>
            </p:nvSpPr>
            <p:spPr>
              <a:xfrm>
                <a:off x="5540705" y="5655471"/>
                <a:ext cx="65400" cy="65400"/>
              </a:xfrm>
              <a:prstGeom prst="ellipse">
                <a:avLst/>
              </a:prstGeom>
              <a:solidFill>
                <a:srgbClr val="FFF3C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72"/>
              <p:cNvSpPr/>
              <p:nvPr/>
            </p:nvSpPr>
            <p:spPr>
              <a:xfrm>
                <a:off x="5742255" y="5655471"/>
                <a:ext cx="65400" cy="6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72"/>
              <p:cNvSpPr/>
              <p:nvPr/>
            </p:nvSpPr>
            <p:spPr>
              <a:xfrm>
                <a:off x="5637366" y="5655471"/>
                <a:ext cx="65400" cy="65400"/>
              </a:xfrm>
              <a:prstGeom prst="ellipse">
                <a:avLst/>
              </a:prstGeom>
              <a:solidFill>
                <a:srgbClr val="FFF3C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72"/>
              <p:cNvSpPr/>
              <p:nvPr/>
            </p:nvSpPr>
            <p:spPr>
              <a:xfrm>
                <a:off x="5688990" y="5398174"/>
                <a:ext cx="76200" cy="76200"/>
              </a:xfrm>
              <a:prstGeom prst="ellipse">
                <a:avLst/>
              </a:prstGeom>
              <a:solidFill>
                <a:srgbClr val="C2ECD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72"/>
              <p:cNvSpPr/>
              <p:nvPr/>
            </p:nvSpPr>
            <p:spPr>
              <a:xfrm>
                <a:off x="5855438" y="5315551"/>
                <a:ext cx="76200" cy="76200"/>
              </a:xfrm>
              <a:prstGeom prst="ellipse">
                <a:avLst/>
              </a:prstGeom>
              <a:solidFill>
                <a:srgbClr val="C2ECD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72"/>
              <p:cNvSpPr/>
              <p:nvPr/>
            </p:nvSpPr>
            <p:spPr>
              <a:xfrm>
                <a:off x="5897087" y="5223319"/>
                <a:ext cx="76200" cy="76200"/>
              </a:xfrm>
              <a:prstGeom prst="ellipse">
                <a:avLst/>
              </a:prstGeom>
              <a:solidFill>
                <a:srgbClr val="C2ECD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72"/>
              <p:cNvSpPr/>
              <p:nvPr/>
            </p:nvSpPr>
            <p:spPr>
              <a:xfrm>
                <a:off x="5792198" y="5223319"/>
                <a:ext cx="76200" cy="76200"/>
              </a:xfrm>
              <a:prstGeom prst="ellipse">
                <a:avLst/>
              </a:prstGeom>
              <a:solidFill>
                <a:srgbClr val="C2ECD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72"/>
              <p:cNvSpPr/>
              <p:nvPr/>
            </p:nvSpPr>
            <p:spPr>
              <a:xfrm>
                <a:off x="5745924" y="5306319"/>
                <a:ext cx="76200" cy="76200"/>
              </a:xfrm>
              <a:prstGeom prst="ellipse">
                <a:avLst/>
              </a:prstGeom>
              <a:solidFill>
                <a:srgbClr val="C2ECD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72"/>
              <p:cNvSpPr/>
              <p:nvPr/>
            </p:nvSpPr>
            <p:spPr>
              <a:xfrm>
                <a:off x="5841017" y="5123172"/>
                <a:ext cx="76200" cy="76200"/>
              </a:xfrm>
              <a:prstGeom prst="ellipse">
                <a:avLst/>
              </a:prstGeom>
              <a:solidFill>
                <a:srgbClr val="C2ECD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72"/>
              <p:cNvSpPr/>
              <p:nvPr/>
            </p:nvSpPr>
            <p:spPr>
              <a:xfrm>
                <a:off x="5295330" y="5536209"/>
                <a:ext cx="76200" cy="76200"/>
              </a:xfrm>
              <a:prstGeom prst="ellipse">
                <a:avLst/>
              </a:prstGeom>
              <a:solidFill>
                <a:srgbClr val="FFF3C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72"/>
              <p:cNvSpPr/>
              <p:nvPr/>
            </p:nvSpPr>
            <p:spPr>
              <a:xfrm>
                <a:off x="5496880" y="5536209"/>
                <a:ext cx="76200" cy="76200"/>
              </a:xfrm>
              <a:prstGeom prst="ellipse">
                <a:avLst/>
              </a:prstGeom>
              <a:solidFill>
                <a:srgbClr val="FFF3C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72"/>
              <p:cNvSpPr/>
              <p:nvPr/>
            </p:nvSpPr>
            <p:spPr>
              <a:xfrm>
                <a:off x="5391991" y="5536209"/>
                <a:ext cx="76200" cy="76200"/>
              </a:xfrm>
              <a:prstGeom prst="ellipse">
                <a:avLst/>
              </a:prstGeom>
              <a:solidFill>
                <a:srgbClr val="FFF3C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72"/>
              <p:cNvSpPr/>
              <p:nvPr/>
            </p:nvSpPr>
            <p:spPr>
              <a:xfrm>
                <a:off x="5337632" y="5454309"/>
                <a:ext cx="76200" cy="76200"/>
              </a:xfrm>
              <a:prstGeom prst="ellipse">
                <a:avLst/>
              </a:prstGeom>
              <a:solidFill>
                <a:srgbClr val="FFF3C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72"/>
              <p:cNvSpPr/>
              <p:nvPr/>
            </p:nvSpPr>
            <p:spPr>
              <a:xfrm>
                <a:off x="5539182" y="5454309"/>
                <a:ext cx="76200" cy="76200"/>
              </a:xfrm>
              <a:prstGeom prst="ellipse">
                <a:avLst/>
              </a:prstGeom>
              <a:solidFill>
                <a:srgbClr val="FFF3C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72"/>
              <p:cNvSpPr/>
              <p:nvPr/>
            </p:nvSpPr>
            <p:spPr>
              <a:xfrm>
                <a:off x="5434293" y="5454309"/>
                <a:ext cx="76200" cy="76200"/>
              </a:xfrm>
              <a:prstGeom prst="ellipse">
                <a:avLst/>
              </a:prstGeom>
              <a:solidFill>
                <a:srgbClr val="FFF3C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72"/>
              <p:cNvSpPr/>
              <p:nvPr/>
            </p:nvSpPr>
            <p:spPr>
              <a:xfrm>
                <a:off x="5392943" y="5375259"/>
                <a:ext cx="76200" cy="76200"/>
              </a:xfrm>
              <a:prstGeom prst="ellipse">
                <a:avLst/>
              </a:prstGeom>
              <a:solidFill>
                <a:srgbClr val="FFF3C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72"/>
              <p:cNvSpPr/>
              <p:nvPr/>
            </p:nvSpPr>
            <p:spPr>
              <a:xfrm>
                <a:off x="5594493" y="5375259"/>
                <a:ext cx="76200" cy="76200"/>
              </a:xfrm>
              <a:prstGeom prst="ellipse">
                <a:avLst/>
              </a:prstGeom>
              <a:solidFill>
                <a:srgbClr val="C2ECD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72"/>
              <p:cNvSpPr/>
              <p:nvPr/>
            </p:nvSpPr>
            <p:spPr>
              <a:xfrm>
                <a:off x="5489604" y="5375259"/>
                <a:ext cx="76200" cy="76200"/>
              </a:xfrm>
              <a:prstGeom prst="ellipse">
                <a:avLst/>
              </a:prstGeom>
              <a:solidFill>
                <a:srgbClr val="C2ECD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72"/>
              <p:cNvSpPr/>
              <p:nvPr/>
            </p:nvSpPr>
            <p:spPr>
              <a:xfrm>
                <a:off x="5444204" y="5290509"/>
                <a:ext cx="76200" cy="76200"/>
              </a:xfrm>
              <a:prstGeom prst="ellipse">
                <a:avLst/>
              </a:prstGeom>
              <a:solidFill>
                <a:srgbClr val="C2ECD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72"/>
              <p:cNvSpPr/>
              <p:nvPr/>
            </p:nvSpPr>
            <p:spPr>
              <a:xfrm>
                <a:off x="5645754" y="5290509"/>
                <a:ext cx="76200" cy="76200"/>
              </a:xfrm>
              <a:prstGeom prst="ellipse">
                <a:avLst/>
              </a:prstGeom>
              <a:solidFill>
                <a:srgbClr val="C2ECD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72"/>
              <p:cNvSpPr/>
              <p:nvPr/>
            </p:nvSpPr>
            <p:spPr>
              <a:xfrm>
                <a:off x="5540865" y="5290509"/>
                <a:ext cx="76200" cy="76200"/>
              </a:xfrm>
              <a:prstGeom prst="ellipse">
                <a:avLst/>
              </a:prstGeom>
              <a:solidFill>
                <a:srgbClr val="C2ECD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72"/>
              <p:cNvSpPr/>
              <p:nvPr/>
            </p:nvSpPr>
            <p:spPr>
              <a:xfrm>
                <a:off x="5482874" y="5209763"/>
                <a:ext cx="76200" cy="76200"/>
              </a:xfrm>
              <a:prstGeom prst="ellipse">
                <a:avLst/>
              </a:prstGeom>
              <a:solidFill>
                <a:srgbClr val="C2ECD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72"/>
              <p:cNvSpPr/>
              <p:nvPr/>
            </p:nvSpPr>
            <p:spPr>
              <a:xfrm>
                <a:off x="5684424" y="5209763"/>
                <a:ext cx="76200" cy="76200"/>
              </a:xfrm>
              <a:prstGeom prst="ellipse">
                <a:avLst/>
              </a:prstGeom>
              <a:solidFill>
                <a:srgbClr val="C2ECD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72"/>
              <p:cNvSpPr/>
              <p:nvPr/>
            </p:nvSpPr>
            <p:spPr>
              <a:xfrm>
                <a:off x="5579535" y="5209763"/>
                <a:ext cx="76200" cy="76200"/>
              </a:xfrm>
              <a:prstGeom prst="ellipse">
                <a:avLst/>
              </a:prstGeom>
              <a:solidFill>
                <a:srgbClr val="C2ECD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72"/>
              <p:cNvSpPr/>
              <p:nvPr/>
            </p:nvSpPr>
            <p:spPr>
              <a:xfrm>
                <a:off x="5535932" y="5123172"/>
                <a:ext cx="76200" cy="76200"/>
              </a:xfrm>
              <a:prstGeom prst="ellipse">
                <a:avLst/>
              </a:prstGeom>
              <a:solidFill>
                <a:srgbClr val="C2ECD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72"/>
              <p:cNvSpPr/>
              <p:nvPr/>
            </p:nvSpPr>
            <p:spPr>
              <a:xfrm>
                <a:off x="5737482" y="5123172"/>
                <a:ext cx="76200" cy="76200"/>
              </a:xfrm>
              <a:prstGeom prst="ellipse">
                <a:avLst/>
              </a:prstGeom>
              <a:solidFill>
                <a:srgbClr val="C2ECD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72"/>
              <p:cNvSpPr/>
              <p:nvPr/>
            </p:nvSpPr>
            <p:spPr>
              <a:xfrm>
                <a:off x="5632593" y="5123172"/>
                <a:ext cx="76200" cy="76200"/>
              </a:xfrm>
              <a:prstGeom prst="ellipse">
                <a:avLst/>
              </a:prstGeom>
              <a:solidFill>
                <a:srgbClr val="C2ECD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72"/>
              <p:cNvSpPr/>
              <p:nvPr/>
            </p:nvSpPr>
            <p:spPr>
              <a:xfrm>
                <a:off x="6022719" y="5585912"/>
                <a:ext cx="76200" cy="76200"/>
              </a:xfrm>
              <a:prstGeom prst="ellipse">
                <a:avLst/>
              </a:prstGeom>
              <a:solidFill>
                <a:srgbClr val="9BCDC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72"/>
              <p:cNvSpPr/>
              <p:nvPr/>
            </p:nvSpPr>
            <p:spPr>
              <a:xfrm>
                <a:off x="6064383" y="5507062"/>
                <a:ext cx="76200" cy="76200"/>
              </a:xfrm>
              <a:prstGeom prst="ellipse">
                <a:avLst/>
              </a:prstGeom>
              <a:solidFill>
                <a:srgbClr val="9BCDC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72"/>
              <p:cNvSpPr/>
              <p:nvPr/>
            </p:nvSpPr>
            <p:spPr>
              <a:xfrm>
                <a:off x="5896089" y="5757704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72"/>
              <p:cNvSpPr/>
              <p:nvPr/>
            </p:nvSpPr>
            <p:spPr>
              <a:xfrm>
                <a:off x="5802058" y="5757704"/>
                <a:ext cx="65400" cy="6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72"/>
              <p:cNvSpPr/>
              <p:nvPr/>
            </p:nvSpPr>
            <p:spPr>
              <a:xfrm>
                <a:off x="5947447" y="5666412"/>
                <a:ext cx="76200" cy="76200"/>
              </a:xfrm>
              <a:prstGeom prst="ellipse">
                <a:avLst/>
              </a:prstGeom>
              <a:solidFill>
                <a:srgbClr val="9BCDC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72"/>
              <p:cNvSpPr/>
              <p:nvPr/>
            </p:nvSpPr>
            <p:spPr>
              <a:xfrm>
                <a:off x="5842558" y="5666412"/>
                <a:ext cx="76200" cy="76200"/>
              </a:xfrm>
              <a:prstGeom prst="ellipse">
                <a:avLst/>
              </a:prstGeom>
              <a:solidFill>
                <a:srgbClr val="9BCDC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72"/>
              <p:cNvSpPr/>
              <p:nvPr/>
            </p:nvSpPr>
            <p:spPr>
              <a:xfrm>
                <a:off x="5534085" y="6254100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72"/>
              <p:cNvSpPr/>
              <p:nvPr/>
            </p:nvSpPr>
            <p:spPr>
              <a:xfrm>
                <a:off x="5735635" y="6254100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72"/>
              <p:cNvSpPr/>
              <p:nvPr/>
            </p:nvSpPr>
            <p:spPr>
              <a:xfrm>
                <a:off x="5630746" y="6254100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72"/>
              <p:cNvSpPr/>
              <p:nvPr/>
            </p:nvSpPr>
            <p:spPr>
              <a:xfrm>
                <a:off x="5576387" y="6172200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72"/>
              <p:cNvSpPr/>
              <p:nvPr/>
            </p:nvSpPr>
            <p:spPr>
              <a:xfrm>
                <a:off x="5777937" y="6172200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72"/>
              <p:cNvSpPr/>
              <p:nvPr/>
            </p:nvSpPr>
            <p:spPr>
              <a:xfrm>
                <a:off x="5673048" y="6172200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72"/>
              <p:cNvSpPr/>
              <p:nvPr/>
            </p:nvSpPr>
            <p:spPr>
              <a:xfrm>
                <a:off x="5631698" y="6093150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72"/>
              <p:cNvSpPr/>
              <p:nvPr/>
            </p:nvSpPr>
            <p:spPr>
              <a:xfrm>
                <a:off x="5833248" y="6093150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72"/>
              <p:cNvSpPr/>
              <p:nvPr/>
            </p:nvSpPr>
            <p:spPr>
              <a:xfrm>
                <a:off x="5728359" y="6093150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72"/>
              <p:cNvSpPr/>
              <p:nvPr/>
            </p:nvSpPr>
            <p:spPr>
              <a:xfrm>
                <a:off x="6112230" y="5604922"/>
                <a:ext cx="76200" cy="76200"/>
              </a:xfrm>
              <a:prstGeom prst="ellipse">
                <a:avLst/>
              </a:prstGeom>
              <a:solidFill>
                <a:srgbClr val="9BCDC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72"/>
              <p:cNvSpPr/>
              <p:nvPr/>
            </p:nvSpPr>
            <p:spPr>
              <a:xfrm>
                <a:off x="5995100" y="5773941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72"/>
              <p:cNvSpPr/>
              <p:nvPr/>
            </p:nvSpPr>
            <p:spPr>
              <a:xfrm>
                <a:off x="6091761" y="5773941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72"/>
              <p:cNvSpPr/>
              <p:nvPr/>
            </p:nvSpPr>
            <p:spPr>
              <a:xfrm>
                <a:off x="6050697" y="5692041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72"/>
              <p:cNvSpPr/>
              <p:nvPr/>
            </p:nvSpPr>
            <p:spPr>
              <a:xfrm>
                <a:off x="5579535" y="5565021"/>
                <a:ext cx="76200" cy="76200"/>
              </a:xfrm>
              <a:prstGeom prst="ellipse">
                <a:avLst/>
              </a:prstGeom>
              <a:solidFill>
                <a:srgbClr val="EFED9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72"/>
              <p:cNvSpPr/>
              <p:nvPr/>
            </p:nvSpPr>
            <p:spPr>
              <a:xfrm>
                <a:off x="6147358" y="5692041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72"/>
              <p:cNvSpPr/>
              <p:nvPr/>
            </p:nvSpPr>
            <p:spPr>
              <a:xfrm>
                <a:off x="5851553" y="6248400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72"/>
              <p:cNvSpPr/>
              <p:nvPr/>
            </p:nvSpPr>
            <p:spPr>
              <a:xfrm>
                <a:off x="6053103" y="6248400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72"/>
              <p:cNvSpPr/>
              <p:nvPr/>
            </p:nvSpPr>
            <p:spPr>
              <a:xfrm>
                <a:off x="5948214" y="6248400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72"/>
              <p:cNvSpPr/>
              <p:nvPr/>
            </p:nvSpPr>
            <p:spPr>
              <a:xfrm>
                <a:off x="5893855" y="6166500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72"/>
              <p:cNvSpPr/>
              <p:nvPr/>
            </p:nvSpPr>
            <p:spPr>
              <a:xfrm>
                <a:off x="6095405" y="6166500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72"/>
              <p:cNvSpPr/>
              <p:nvPr/>
            </p:nvSpPr>
            <p:spPr>
              <a:xfrm>
                <a:off x="5990516" y="6166500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72"/>
              <p:cNvSpPr/>
              <p:nvPr/>
            </p:nvSpPr>
            <p:spPr>
              <a:xfrm>
                <a:off x="5949166" y="6087450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72"/>
              <p:cNvSpPr/>
              <p:nvPr/>
            </p:nvSpPr>
            <p:spPr>
              <a:xfrm>
                <a:off x="6150716" y="6087450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72"/>
              <p:cNvSpPr/>
              <p:nvPr/>
            </p:nvSpPr>
            <p:spPr>
              <a:xfrm>
                <a:off x="6045827" y="6087450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72"/>
              <p:cNvSpPr/>
              <p:nvPr/>
            </p:nvSpPr>
            <p:spPr>
              <a:xfrm>
                <a:off x="6170226" y="6248400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72"/>
              <p:cNvSpPr/>
              <p:nvPr/>
            </p:nvSpPr>
            <p:spPr>
              <a:xfrm>
                <a:off x="6371776" y="6248400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72"/>
              <p:cNvSpPr/>
              <p:nvPr/>
            </p:nvSpPr>
            <p:spPr>
              <a:xfrm>
                <a:off x="6266887" y="6248400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72"/>
              <p:cNvSpPr/>
              <p:nvPr/>
            </p:nvSpPr>
            <p:spPr>
              <a:xfrm>
                <a:off x="6212528" y="6166500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72"/>
              <p:cNvSpPr/>
              <p:nvPr/>
            </p:nvSpPr>
            <p:spPr>
              <a:xfrm>
                <a:off x="6414078" y="6166500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72"/>
              <p:cNvSpPr/>
              <p:nvPr/>
            </p:nvSpPr>
            <p:spPr>
              <a:xfrm>
                <a:off x="6309189" y="6166500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72"/>
              <p:cNvSpPr/>
              <p:nvPr/>
            </p:nvSpPr>
            <p:spPr>
              <a:xfrm>
                <a:off x="6267839" y="6087450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72"/>
              <p:cNvSpPr/>
              <p:nvPr/>
            </p:nvSpPr>
            <p:spPr>
              <a:xfrm>
                <a:off x="6469896" y="6248400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72"/>
              <p:cNvSpPr/>
              <p:nvPr/>
            </p:nvSpPr>
            <p:spPr>
              <a:xfrm>
                <a:off x="6364500" y="6087450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72"/>
              <p:cNvSpPr/>
              <p:nvPr/>
            </p:nvSpPr>
            <p:spPr>
              <a:xfrm>
                <a:off x="5692400" y="6014100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72"/>
              <p:cNvSpPr/>
              <p:nvPr/>
            </p:nvSpPr>
            <p:spPr>
              <a:xfrm>
                <a:off x="5883092" y="6014100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72"/>
              <p:cNvSpPr/>
              <p:nvPr/>
            </p:nvSpPr>
            <p:spPr>
              <a:xfrm>
                <a:off x="5789061" y="6014100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72"/>
              <p:cNvSpPr/>
              <p:nvPr/>
            </p:nvSpPr>
            <p:spPr>
              <a:xfrm>
                <a:off x="5734702" y="5932200"/>
                <a:ext cx="65400" cy="65400"/>
              </a:xfrm>
              <a:prstGeom prst="ellipse">
                <a:avLst/>
              </a:prstGeom>
              <a:solidFill>
                <a:srgbClr val="DEB9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72"/>
              <p:cNvSpPr/>
              <p:nvPr/>
            </p:nvSpPr>
            <p:spPr>
              <a:xfrm>
                <a:off x="5925394" y="5932200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72"/>
              <p:cNvSpPr/>
              <p:nvPr/>
            </p:nvSpPr>
            <p:spPr>
              <a:xfrm>
                <a:off x="5831363" y="5932200"/>
                <a:ext cx="65400" cy="654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72"/>
              <p:cNvSpPr/>
              <p:nvPr/>
            </p:nvSpPr>
            <p:spPr>
              <a:xfrm>
                <a:off x="5790013" y="5853150"/>
                <a:ext cx="65400" cy="654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72"/>
              <p:cNvSpPr/>
              <p:nvPr/>
            </p:nvSpPr>
            <p:spPr>
              <a:xfrm>
                <a:off x="5980705" y="5853150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72"/>
              <p:cNvSpPr/>
              <p:nvPr/>
            </p:nvSpPr>
            <p:spPr>
              <a:xfrm>
                <a:off x="5875816" y="5853150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72"/>
              <p:cNvSpPr/>
              <p:nvPr/>
            </p:nvSpPr>
            <p:spPr>
              <a:xfrm>
                <a:off x="6001605" y="6009825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72"/>
              <p:cNvSpPr/>
              <p:nvPr/>
            </p:nvSpPr>
            <p:spPr>
              <a:xfrm>
                <a:off x="6203155" y="6009825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72"/>
              <p:cNvSpPr/>
              <p:nvPr/>
            </p:nvSpPr>
            <p:spPr>
              <a:xfrm>
                <a:off x="6098266" y="6009825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72"/>
              <p:cNvSpPr/>
              <p:nvPr/>
            </p:nvSpPr>
            <p:spPr>
              <a:xfrm>
                <a:off x="6043907" y="5927925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72"/>
              <p:cNvSpPr/>
              <p:nvPr/>
            </p:nvSpPr>
            <p:spPr>
              <a:xfrm>
                <a:off x="6245457" y="5927925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72"/>
              <p:cNvSpPr/>
              <p:nvPr/>
            </p:nvSpPr>
            <p:spPr>
              <a:xfrm>
                <a:off x="6140568" y="5927925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72"/>
              <p:cNvSpPr/>
              <p:nvPr/>
            </p:nvSpPr>
            <p:spPr>
              <a:xfrm>
                <a:off x="6099218" y="5848875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72"/>
              <p:cNvSpPr/>
              <p:nvPr/>
            </p:nvSpPr>
            <p:spPr>
              <a:xfrm>
                <a:off x="6304641" y="5990467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72"/>
              <p:cNvSpPr/>
              <p:nvPr/>
            </p:nvSpPr>
            <p:spPr>
              <a:xfrm>
                <a:off x="6206380" y="5810261"/>
                <a:ext cx="76200" cy="76200"/>
              </a:xfrm>
              <a:prstGeom prst="ellipse">
                <a:avLst/>
              </a:prstGeom>
              <a:solidFill>
                <a:srgbClr val="CCD6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72"/>
              <p:cNvSpPr/>
              <p:nvPr/>
            </p:nvSpPr>
            <p:spPr>
              <a:xfrm>
                <a:off x="5719229" y="5575011"/>
                <a:ext cx="76200" cy="76200"/>
              </a:xfrm>
              <a:prstGeom prst="ellipse">
                <a:avLst/>
              </a:prstGeom>
              <a:solidFill>
                <a:srgbClr val="9BCDC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72"/>
              <p:cNvSpPr/>
              <p:nvPr/>
            </p:nvSpPr>
            <p:spPr>
              <a:xfrm>
                <a:off x="5920779" y="5575011"/>
                <a:ext cx="76200" cy="76200"/>
              </a:xfrm>
              <a:prstGeom prst="ellipse">
                <a:avLst/>
              </a:prstGeom>
              <a:solidFill>
                <a:srgbClr val="9BCDC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72"/>
              <p:cNvSpPr/>
              <p:nvPr/>
            </p:nvSpPr>
            <p:spPr>
              <a:xfrm>
                <a:off x="5815890" y="5575011"/>
                <a:ext cx="76200" cy="76200"/>
              </a:xfrm>
              <a:prstGeom prst="ellipse">
                <a:avLst/>
              </a:prstGeom>
              <a:solidFill>
                <a:srgbClr val="9BCDC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72"/>
              <p:cNvSpPr/>
              <p:nvPr/>
            </p:nvSpPr>
            <p:spPr>
              <a:xfrm>
                <a:off x="5761531" y="5488947"/>
                <a:ext cx="76200" cy="76200"/>
              </a:xfrm>
              <a:prstGeom prst="ellipse">
                <a:avLst/>
              </a:prstGeom>
              <a:solidFill>
                <a:srgbClr val="9BCDC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72"/>
              <p:cNvSpPr/>
              <p:nvPr/>
            </p:nvSpPr>
            <p:spPr>
              <a:xfrm>
                <a:off x="5963081" y="5488947"/>
                <a:ext cx="76200" cy="76200"/>
              </a:xfrm>
              <a:prstGeom prst="ellipse">
                <a:avLst/>
              </a:prstGeom>
              <a:solidFill>
                <a:srgbClr val="9BCDC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72"/>
              <p:cNvSpPr/>
              <p:nvPr/>
            </p:nvSpPr>
            <p:spPr>
              <a:xfrm>
                <a:off x="5858192" y="5488947"/>
                <a:ext cx="76200" cy="76200"/>
              </a:xfrm>
              <a:prstGeom prst="ellipse">
                <a:avLst/>
              </a:prstGeom>
              <a:solidFill>
                <a:srgbClr val="9BCDC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72"/>
              <p:cNvSpPr/>
              <p:nvPr/>
            </p:nvSpPr>
            <p:spPr>
              <a:xfrm>
                <a:off x="5816842" y="5409897"/>
                <a:ext cx="76200" cy="76200"/>
              </a:xfrm>
              <a:prstGeom prst="ellipse">
                <a:avLst/>
              </a:prstGeom>
              <a:solidFill>
                <a:srgbClr val="9BCDC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72"/>
              <p:cNvSpPr/>
              <p:nvPr/>
            </p:nvSpPr>
            <p:spPr>
              <a:xfrm>
                <a:off x="6018392" y="5409897"/>
                <a:ext cx="76200" cy="76200"/>
              </a:xfrm>
              <a:prstGeom prst="ellipse">
                <a:avLst/>
              </a:prstGeom>
              <a:solidFill>
                <a:srgbClr val="9BCDC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72"/>
              <p:cNvSpPr/>
              <p:nvPr/>
            </p:nvSpPr>
            <p:spPr>
              <a:xfrm>
                <a:off x="5913503" y="5409897"/>
                <a:ext cx="76200" cy="76200"/>
              </a:xfrm>
              <a:prstGeom prst="ellipse">
                <a:avLst/>
              </a:prstGeom>
              <a:solidFill>
                <a:srgbClr val="9BCDC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72"/>
              <p:cNvSpPr/>
              <p:nvPr/>
            </p:nvSpPr>
            <p:spPr>
              <a:xfrm>
                <a:off x="5576037" y="5035267"/>
                <a:ext cx="76200" cy="76200"/>
              </a:xfrm>
              <a:prstGeom prst="ellipse">
                <a:avLst/>
              </a:prstGeom>
              <a:solidFill>
                <a:srgbClr val="C2ECD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72"/>
              <p:cNvSpPr/>
              <p:nvPr/>
            </p:nvSpPr>
            <p:spPr>
              <a:xfrm>
                <a:off x="5777587" y="5035267"/>
                <a:ext cx="76200" cy="76200"/>
              </a:xfrm>
              <a:prstGeom prst="ellipse">
                <a:avLst/>
              </a:prstGeom>
              <a:solidFill>
                <a:srgbClr val="C2ECD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72"/>
              <p:cNvSpPr/>
              <p:nvPr/>
            </p:nvSpPr>
            <p:spPr>
              <a:xfrm>
                <a:off x="5672698" y="5035267"/>
                <a:ext cx="76200" cy="76200"/>
              </a:xfrm>
              <a:prstGeom prst="ellipse">
                <a:avLst/>
              </a:prstGeom>
              <a:solidFill>
                <a:srgbClr val="C2ECD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72"/>
              <p:cNvSpPr/>
              <p:nvPr/>
            </p:nvSpPr>
            <p:spPr>
              <a:xfrm>
                <a:off x="5618339" y="4953367"/>
                <a:ext cx="76200" cy="76200"/>
              </a:xfrm>
              <a:prstGeom prst="ellipse">
                <a:avLst/>
              </a:prstGeom>
              <a:solidFill>
                <a:srgbClr val="C2ECD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72"/>
              <p:cNvSpPr/>
              <p:nvPr/>
            </p:nvSpPr>
            <p:spPr>
              <a:xfrm>
                <a:off x="5715000" y="4953367"/>
                <a:ext cx="76200" cy="76200"/>
              </a:xfrm>
              <a:prstGeom prst="ellipse">
                <a:avLst/>
              </a:prstGeom>
              <a:solidFill>
                <a:srgbClr val="C2ECD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72"/>
              <p:cNvSpPr/>
              <p:nvPr/>
            </p:nvSpPr>
            <p:spPr>
              <a:xfrm>
                <a:off x="5673650" y="4874317"/>
                <a:ext cx="76200" cy="76200"/>
              </a:xfrm>
              <a:prstGeom prst="ellipse">
                <a:avLst/>
              </a:prstGeom>
              <a:solidFill>
                <a:srgbClr val="C2ECD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11" name="Google Shape;611;p72"/>
              <p:cNvGrpSpPr/>
              <p:nvPr/>
            </p:nvGrpSpPr>
            <p:grpSpPr>
              <a:xfrm>
                <a:off x="4823488" y="4756805"/>
                <a:ext cx="1758300" cy="1577023"/>
                <a:chOff x="4814037" y="4763381"/>
                <a:chExt cx="1758300" cy="1577023"/>
              </a:xfrm>
            </p:grpSpPr>
            <p:sp>
              <p:nvSpPr>
                <p:cNvPr id="612" name="Google Shape;612;p72"/>
                <p:cNvSpPr/>
                <p:nvPr/>
              </p:nvSpPr>
              <p:spPr>
                <a:xfrm>
                  <a:off x="4814037" y="4763381"/>
                  <a:ext cx="1758300" cy="1576200"/>
                </a:xfrm>
                <a:prstGeom prst="triangle">
                  <a:avLst>
                    <a:gd fmla="val 50000" name="adj"/>
                  </a:avLst>
                </a:prstGeom>
                <a:noFill/>
                <a:ln cap="flat" cmpd="sng" w="25400">
                  <a:solidFill>
                    <a:srgbClr val="395E8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3" name="Google Shape;613;p72"/>
                <p:cNvSpPr/>
                <p:nvPr/>
              </p:nvSpPr>
              <p:spPr>
                <a:xfrm>
                  <a:off x="5093843" y="5867204"/>
                  <a:ext cx="124584" cy="472890"/>
                </a:xfrm>
                <a:custGeom>
                  <a:rect b="b" l="l" r="r" t="t"/>
                  <a:pathLst>
                    <a:path extrusionOk="0" h="472890" w="124584">
                      <a:moveTo>
                        <a:pt x="0" y="0"/>
                      </a:moveTo>
                      <a:cubicBezTo>
                        <a:pt x="783" y="22723"/>
                        <a:pt x="2350" y="45433"/>
                        <a:pt x="2350" y="68169"/>
                      </a:cubicBezTo>
                      <a:cubicBezTo>
                        <a:pt x="2350" y="72164"/>
                        <a:pt x="0" y="75927"/>
                        <a:pt x="0" y="79922"/>
                      </a:cubicBezTo>
                      <a:cubicBezTo>
                        <a:pt x="0" y="84545"/>
                        <a:pt x="3147" y="97988"/>
                        <a:pt x="4701" y="103428"/>
                      </a:cubicBezTo>
                      <a:cubicBezTo>
                        <a:pt x="5382" y="105810"/>
                        <a:pt x="5849" y="108314"/>
                        <a:pt x="7052" y="110480"/>
                      </a:cubicBezTo>
                      <a:cubicBezTo>
                        <a:pt x="9796" y="115419"/>
                        <a:pt x="14667" y="119224"/>
                        <a:pt x="16454" y="124584"/>
                      </a:cubicBezTo>
                      <a:cubicBezTo>
                        <a:pt x="17238" y="126935"/>
                        <a:pt x="17602" y="129470"/>
                        <a:pt x="18805" y="131636"/>
                      </a:cubicBezTo>
                      <a:cubicBezTo>
                        <a:pt x="21549" y="136575"/>
                        <a:pt x="26420" y="140380"/>
                        <a:pt x="28207" y="145740"/>
                      </a:cubicBezTo>
                      <a:cubicBezTo>
                        <a:pt x="34116" y="163466"/>
                        <a:pt x="26145" y="141617"/>
                        <a:pt x="35259" y="159844"/>
                      </a:cubicBezTo>
                      <a:cubicBezTo>
                        <a:pt x="36367" y="162060"/>
                        <a:pt x="36502" y="164680"/>
                        <a:pt x="37610" y="166896"/>
                      </a:cubicBezTo>
                      <a:cubicBezTo>
                        <a:pt x="40576" y="172829"/>
                        <a:pt x="42638" y="174275"/>
                        <a:pt x="47013" y="178649"/>
                      </a:cubicBezTo>
                      <a:cubicBezTo>
                        <a:pt x="52918" y="196368"/>
                        <a:pt x="44954" y="174533"/>
                        <a:pt x="54064" y="192753"/>
                      </a:cubicBezTo>
                      <a:cubicBezTo>
                        <a:pt x="63796" y="212217"/>
                        <a:pt x="47644" y="186647"/>
                        <a:pt x="61116" y="206857"/>
                      </a:cubicBezTo>
                      <a:cubicBezTo>
                        <a:pt x="61900" y="209991"/>
                        <a:pt x="62022" y="213370"/>
                        <a:pt x="63467" y="216259"/>
                      </a:cubicBezTo>
                      <a:cubicBezTo>
                        <a:pt x="70324" y="229972"/>
                        <a:pt x="70225" y="228600"/>
                        <a:pt x="79922" y="235064"/>
                      </a:cubicBezTo>
                      <a:cubicBezTo>
                        <a:pt x="81489" y="237415"/>
                        <a:pt x="82858" y="239910"/>
                        <a:pt x="84623" y="242116"/>
                      </a:cubicBezTo>
                      <a:cubicBezTo>
                        <a:pt x="90453" y="249405"/>
                        <a:pt x="89201" y="244223"/>
                        <a:pt x="94025" y="253870"/>
                      </a:cubicBezTo>
                      <a:cubicBezTo>
                        <a:pt x="95133" y="256086"/>
                        <a:pt x="95268" y="258705"/>
                        <a:pt x="96376" y="260921"/>
                      </a:cubicBezTo>
                      <a:cubicBezTo>
                        <a:pt x="99342" y="266853"/>
                        <a:pt x="101405" y="268301"/>
                        <a:pt x="105779" y="272675"/>
                      </a:cubicBezTo>
                      <a:cubicBezTo>
                        <a:pt x="107346" y="277376"/>
                        <a:pt x="107731" y="282656"/>
                        <a:pt x="110480" y="286779"/>
                      </a:cubicBezTo>
                      <a:cubicBezTo>
                        <a:pt x="112047" y="289129"/>
                        <a:pt x="114034" y="291249"/>
                        <a:pt x="115181" y="293830"/>
                      </a:cubicBezTo>
                      <a:cubicBezTo>
                        <a:pt x="117194" y="298359"/>
                        <a:pt x="118315" y="303233"/>
                        <a:pt x="119882" y="307934"/>
                      </a:cubicBezTo>
                      <a:lnTo>
                        <a:pt x="122233" y="314986"/>
                      </a:lnTo>
                      <a:cubicBezTo>
                        <a:pt x="123017" y="330657"/>
                        <a:pt x="124584" y="346308"/>
                        <a:pt x="124584" y="361999"/>
                      </a:cubicBezTo>
                      <a:cubicBezTo>
                        <a:pt x="124584" y="369094"/>
                        <a:pt x="123062" y="376108"/>
                        <a:pt x="122233" y="383155"/>
                      </a:cubicBezTo>
                      <a:cubicBezTo>
                        <a:pt x="119793" y="403889"/>
                        <a:pt x="120863" y="397053"/>
                        <a:pt x="117532" y="413713"/>
                      </a:cubicBezTo>
                      <a:cubicBezTo>
                        <a:pt x="122198" y="437046"/>
                        <a:pt x="124125" y="432229"/>
                        <a:pt x="119882" y="451324"/>
                      </a:cubicBezTo>
                      <a:cubicBezTo>
                        <a:pt x="119345" y="453742"/>
                        <a:pt x="118807" y="456251"/>
                        <a:pt x="117532" y="458375"/>
                      </a:cubicBezTo>
                      <a:cubicBezTo>
                        <a:pt x="116392" y="460276"/>
                        <a:pt x="114398" y="461510"/>
                        <a:pt x="112831" y="463077"/>
                      </a:cubicBezTo>
                      <a:cubicBezTo>
                        <a:pt x="113614" y="466211"/>
                        <a:pt x="115181" y="469249"/>
                        <a:pt x="115181" y="472479"/>
                      </a:cubicBezTo>
                      <a:cubicBezTo>
                        <a:pt x="115181" y="474957"/>
                        <a:pt x="112831" y="465427"/>
                        <a:pt x="112831" y="465427"/>
                      </a:cubicBezTo>
                    </a:path>
                  </a:pathLst>
                </a:custGeom>
                <a:noFill/>
                <a:ln cap="flat" cmpd="sng" w="25400">
                  <a:solidFill>
                    <a:srgbClr val="395E8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4" name="Google Shape;614;p72"/>
                <p:cNvSpPr/>
                <p:nvPr/>
              </p:nvSpPr>
              <p:spPr>
                <a:xfrm>
                  <a:off x="5257800" y="5562600"/>
                  <a:ext cx="597016" cy="777804"/>
                </a:xfrm>
                <a:custGeom>
                  <a:rect b="b" l="l" r="r" t="t"/>
                  <a:pathLst>
                    <a:path extrusionOk="0" h="766309" w="585310">
                      <a:moveTo>
                        <a:pt x="0" y="0"/>
                      </a:moveTo>
                      <a:cubicBezTo>
                        <a:pt x="8619" y="21156"/>
                        <a:pt x="16197" y="42766"/>
                        <a:pt x="25857" y="63467"/>
                      </a:cubicBezTo>
                      <a:cubicBezTo>
                        <a:pt x="27263" y="66479"/>
                        <a:pt x="30781" y="67965"/>
                        <a:pt x="32909" y="70519"/>
                      </a:cubicBezTo>
                      <a:cubicBezTo>
                        <a:pt x="34718" y="72689"/>
                        <a:pt x="35404" y="75806"/>
                        <a:pt x="37610" y="77571"/>
                      </a:cubicBezTo>
                      <a:cubicBezTo>
                        <a:pt x="39545" y="79119"/>
                        <a:pt x="42311" y="79138"/>
                        <a:pt x="44662" y="79922"/>
                      </a:cubicBezTo>
                      <a:cubicBezTo>
                        <a:pt x="47013" y="82273"/>
                        <a:pt x="49090" y="84933"/>
                        <a:pt x="51714" y="86974"/>
                      </a:cubicBezTo>
                      <a:cubicBezTo>
                        <a:pt x="67641" y="99361"/>
                        <a:pt x="61442" y="93203"/>
                        <a:pt x="75220" y="101077"/>
                      </a:cubicBezTo>
                      <a:cubicBezTo>
                        <a:pt x="87979" y="108368"/>
                        <a:pt x="76395" y="103820"/>
                        <a:pt x="89324" y="108129"/>
                      </a:cubicBezTo>
                      <a:cubicBezTo>
                        <a:pt x="118313" y="137118"/>
                        <a:pt x="90236" y="107505"/>
                        <a:pt x="105779" y="126934"/>
                      </a:cubicBezTo>
                      <a:cubicBezTo>
                        <a:pt x="107163" y="128665"/>
                        <a:pt x="109096" y="129905"/>
                        <a:pt x="110480" y="131636"/>
                      </a:cubicBezTo>
                      <a:cubicBezTo>
                        <a:pt x="112245" y="133842"/>
                        <a:pt x="113183" y="136690"/>
                        <a:pt x="115181" y="138688"/>
                      </a:cubicBezTo>
                      <a:cubicBezTo>
                        <a:pt x="117179" y="140686"/>
                        <a:pt x="119651" y="142242"/>
                        <a:pt x="122233" y="143389"/>
                      </a:cubicBezTo>
                      <a:cubicBezTo>
                        <a:pt x="126762" y="145402"/>
                        <a:pt x="136337" y="148090"/>
                        <a:pt x="136337" y="148090"/>
                      </a:cubicBezTo>
                      <a:cubicBezTo>
                        <a:pt x="139471" y="151224"/>
                        <a:pt x="141535" y="156091"/>
                        <a:pt x="145740" y="157493"/>
                      </a:cubicBezTo>
                      <a:lnTo>
                        <a:pt x="159844" y="162194"/>
                      </a:lnTo>
                      <a:cubicBezTo>
                        <a:pt x="167904" y="174285"/>
                        <a:pt x="160402" y="164991"/>
                        <a:pt x="171597" y="173947"/>
                      </a:cubicBezTo>
                      <a:cubicBezTo>
                        <a:pt x="180817" y="181323"/>
                        <a:pt x="171102" y="176918"/>
                        <a:pt x="183350" y="180999"/>
                      </a:cubicBezTo>
                      <a:cubicBezTo>
                        <a:pt x="192531" y="190182"/>
                        <a:pt x="182898" y="181949"/>
                        <a:pt x="195103" y="188051"/>
                      </a:cubicBezTo>
                      <a:cubicBezTo>
                        <a:pt x="197630" y="189314"/>
                        <a:pt x="199573" y="191605"/>
                        <a:pt x="202155" y="192752"/>
                      </a:cubicBezTo>
                      <a:cubicBezTo>
                        <a:pt x="206684" y="194765"/>
                        <a:pt x="211558" y="195887"/>
                        <a:pt x="216259" y="197454"/>
                      </a:cubicBezTo>
                      <a:cubicBezTo>
                        <a:pt x="216264" y="197456"/>
                        <a:pt x="230359" y="202152"/>
                        <a:pt x="230363" y="202155"/>
                      </a:cubicBezTo>
                      <a:cubicBezTo>
                        <a:pt x="239477" y="208230"/>
                        <a:pt x="234735" y="205963"/>
                        <a:pt x="244467" y="209207"/>
                      </a:cubicBezTo>
                      <a:cubicBezTo>
                        <a:pt x="260116" y="224856"/>
                        <a:pt x="243263" y="210105"/>
                        <a:pt x="258571" y="218610"/>
                      </a:cubicBezTo>
                      <a:cubicBezTo>
                        <a:pt x="263510" y="221354"/>
                        <a:pt x="267973" y="224878"/>
                        <a:pt x="272674" y="228012"/>
                      </a:cubicBezTo>
                      <a:cubicBezTo>
                        <a:pt x="275025" y="229579"/>
                        <a:pt x="277046" y="231820"/>
                        <a:pt x="279726" y="232713"/>
                      </a:cubicBezTo>
                      <a:cubicBezTo>
                        <a:pt x="282077" y="233497"/>
                        <a:pt x="284562" y="233956"/>
                        <a:pt x="286778" y="235064"/>
                      </a:cubicBezTo>
                      <a:cubicBezTo>
                        <a:pt x="296430" y="239890"/>
                        <a:pt x="291240" y="238634"/>
                        <a:pt x="298531" y="244467"/>
                      </a:cubicBezTo>
                      <a:cubicBezTo>
                        <a:pt x="305039" y="249674"/>
                        <a:pt x="305188" y="249036"/>
                        <a:pt x="312635" y="251519"/>
                      </a:cubicBezTo>
                      <a:cubicBezTo>
                        <a:pt x="316427" y="255310"/>
                        <a:pt x="319200" y="258697"/>
                        <a:pt x="324389" y="260921"/>
                      </a:cubicBezTo>
                      <a:cubicBezTo>
                        <a:pt x="327358" y="262194"/>
                        <a:pt x="330697" y="262344"/>
                        <a:pt x="333791" y="263272"/>
                      </a:cubicBezTo>
                      <a:cubicBezTo>
                        <a:pt x="338538" y="264696"/>
                        <a:pt x="343194" y="266406"/>
                        <a:pt x="347895" y="267973"/>
                      </a:cubicBezTo>
                      <a:lnTo>
                        <a:pt x="361999" y="272674"/>
                      </a:lnTo>
                      <a:cubicBezTo>
                        <a:pt x="364350" y="273458"/>
                        <a:pt x="366621" y="274539"/>
                        <a:pt x="369051" y="275025"/>
                      </a:cubicBezTo>
                      <a:cubicBezTo>
                        <a:pt x="377113" y="276638"/>
                        <a:pt x="382475" y="277517"/>
                        <a:pt x="390207" y="279726"/>
                      </a:cubicBezTo>
                      <a:cubicBezTo>
                        <a:pt x="392589" y="280407"/>
                        <a:pt x="394908" y="281293"/>
                        <a:pt x="397258" y="282077"/>
                      </a:cubicBezTo>
                      <a:cubicBezTo>
                        <a:pt x="406442" y="291259"/>
                        <a:pt x="396806" y="283026"/>
                        <a:pt x="409012" y="289129"/>
                      </a:cubicBezTo>
                      <a:cubicBezTo>
                        <a:pt x="411539" y="290392"/>
                        <a:pt x="413467" y="292717"/>
                        <a:pt x="416064" y="293830"/>
                      </a:cubicBezTo>
                      <a:cubicBezTo>
                        <a:pt x="425259" y="297771"/>
                        <a:pt x="430093" y="294564"/>
                        <a:pt x="439570" y="300882"/>
                      </a:cubicBezTo>
                      <a:cubicBezTo>
                        <a:pt x="441921" y="302449"/>
                        <a:pt x="444095" y="304320"/>
                        <a:pt x="446622" y="305583"/>
                      </a:cubicBezTo>
                      <a:cubicBezTo>
                        <a:pt x="448838" y="306691"/>
                        <a:pt x="451508" y="306731"/>
                        <a:pt x="453674" y="307934"/>
                      </a:cubicBezTo>
                      <a:cubicBezTo>
                        <a:pt x="477917" y="321403"/>
                        <a:pt x="458875" y="314370"/>
                        <a:pt x="474830" y="319687"/>
                      </a:cubicBezTo>
                      <a:cubicBezTo>
                        <a:pt x="477964" y="322038"/>
                        <a:pt x="481044" y="324462"/>
                        <a:pt x="484232" y="326739"/>
                      </a:cubicBezTo>
                      <a:cubicBezTo>
                        <a:pt x="486531" y="328381"/>
                        <a:pt x="489078" y="329675"/>
                        <a:pt x="491284" y="331440"/>
                      </a:cubicBezTo>
                      <a:cubicBezTo>
                        <a:pt x="493015" y="332825"/>
                        <a:pt x="494418" y="334575"/>
                        <a:pt x="495985" y="336142"/>
                      </a:cubicBezTo>
                      <a:cubicBezTo>
                        <a:pt x="496769" y="338493"/>
                        <a:pt x="497228" y="340978"/>
                        <a:pt x="498336" y="343194"/>
                      </a:cubicBezTo>
                      <a:cubicBezTo>
                        <a:pt x="501302" y="349127"/>
                        <a:pt x="503364" y="350573"/>
                        <a:pt x="507739" y="354947"/>
                      </a:cubicBezTo>
                      <a:cubicBezTo>
                        <a:pt x="513646" y="372672"/>
                        <a:pt x="505677" y="350824"/>
                        <a:pt x="514791" y="369051"/>
                      </a:cubicBezTo>
                      <a:cubicBezTo>
                        <a:pt x="520894" y="381258"/>
                        <a:pt x="512658" y="371621"/>
                        <a:pt x="521843" y="380804"/>
                      </a:cubicBezTo>
                      <a:cubicBezTo>
                        <a:pt x="525980" y="393217"/>
                        <a:pt x="522818" y="385793"/>
                        <a:pt x="533596" y="401960"/>
                      </a:cubicBezTo>
                      <a:cubicBezTo>
                        <a:pt x="535163" y="404311"/>
                        <a:pt x="537404" y="406332"/>
                        <a:pt x="538297" y="409012"/>
                      </a:cubicBezTo>
                      <a:lnTo>
                        <a:pt x="545349" y="430167"/>
                      </a:lnTo>
                      <a:cubicBezTo>
                        <a:pt x="546133" y="432518"/>
                        <a:pt x="547099" y="434815"/>
                        <a:pt x="547700" y="437219"/>
                      </a:cubicBezTo>
                      <a:cubicBezTo>
                        <a:pt x="550651" y="449026"/>
                        <a:pt x="549028" y="443557"/>
                        <a:pt x="552401" y="453674"/>
                      </a:cubicBezTo>
                      <a:cubicBezTo>
                        <a:pt x="553185" y="459159"/>
                        <a:pt x="554065" y="464630"/>
                        <a:pt x="554752" y="470128"/>
                      </a:cubicBezTo>
                      <a:cubicBezTo>
                        <a:pt x="555632" y="477169"/>
                        <a:pt x="555711" y="484326"/>
                        <a:pt x="557102" y="491284"/>
                      </a:cubicBezTo>
                      <a:cubicBezTo>
                        <a:pt x="557104" y="491293"/>
                        <a:pt x="562977" y="508910"/>
                        <a:pt x="564154" y="512440"/>
                      </a:cubicBezTo>
                      <a:lnTo>
                        <a:pt x="566505" y="519492"/>
                      </a:lnTo>
                      <a:cubicBezTo>
                        <a:pt x="567288" y="521843"/>
                        <a:pt x="567480" y="524482"/>
                        <a:pt x="568855" y="526544"/>
                      </a:cubicBezTo>
                      <a:lnTo>
                        <a:pt x="573557" y="533596"/>
                      </a:lnTo>
                      <a:cubicBezTo>
                        <a:pt x="574340" y="536730"/>
                        <a:pt x="575376" y="539812"/>
                        <a:pt x="575907" y="542998"/>
                      </a:cubicBezTo>
                      <a:cubicBezTo>
                        <a:pt x="581206" y="574796"/>
                        <a:pt x="575172" y="549062"/>
                        <a:pt x="580609" y="585310"/>
                      </a:cubicBezTo>
                      <a:cubicBezTo>
                        <a:pt x="581794" y="593212"/>
                        <a:pt x="585310" y="608816"/>
                        <a:pt x="585310" y="608816"/>
                      </a:cubicBezTo>
                      <a:cubicBezTo>
                        <a:pt x="584526" y="622136"/>
                        <a:pt x="584167" y="635488"/>
                        <a:pt x="582959" y="648777"/>
                      </a:cubicBezTo>
                      <a:cubicBezTo>
                        <a:pt x="582128" y="657920"/>
                        <a:pt x="578783" y="666005"/>
                        <a:pt x="575907" y="674634"/>
                      </a:cubicBezTo>
                      <a:cubicBezTo>
                        <a:pt x="575123" y="676985"/>
                        <a:pt x="573964" y="679242"/>
                        <a:pt x="573557" y="681686"/>
                      </a:cubicBezTo>
                      <a:cubicBezTo>
                        <a:pt x="572773" y="686387"/>
                        <a:pt x="572362" y="691166"/>
                        <a:pt x="571206" y="695790"/>
                      </a:cubicBezTo>
                      <a:cubicBezTo>
                        <a:pt x="571203" y="695804"/>
                        <a:pt x="565332" y="713413"/>
                        <a:pt x="564154" y="716946"/>
                      </a:cubicBezTo>
                      <a:lnTo>
                        <a:pt x="559453" y="731050"/>
                      </a:lnTo>
                      <a:cubicBezTo>
                        <a:pt x="559015" y="732801"/>
                        <a:pt x="556195" y="745099"/>
                        <a:pt x="554752" y="747504"/>
                      </a:cubicBezTo>
                      <a:cubicBezTo>
                        <a:pt x="553612" y="749404"/>
                        <a:pt x="551617" y="750638"/>
                        <a:pt x="550050" y="752205"/>
                      </a:cubicBezTo>
                      <a:lnTo>
                        <a:pt x="545349" y="766309"/>
                      </a:lnTo>
                    </a:path>
                  </a:pathLst>
                </a:custGeom>
                <a:noFill/>
                <a:ln cap="flat" cmpd="sng" w="25400">
                  <a:solidFill>
                    <a:srgbClr val="395E8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5" name="Google Shape;615;p72"/>
                <p:cNvSpPr/>
                <p:nvPr/>
              </p:nvSpPr>
              <p:spPr>
                <a:xfrm>
                  <a:off x="5366517" y="5368868"/>
                  <a:ext cx="477181" cy="698837"/>
                </a:xfrm>
                <a:custGeom>
                  <a:rect b="b" l="l" r="r" t="t"/>
                  <a:pathLst>
                    <a:path extrusionOk="0" h="698837" w="477181">
                      <a:moveTo>
                        <a:pt x="0" y="0"/>
                      </a:moveTo>
                      <a:cubicBezTo>
                        <a:pt x="21156" y="7835"/>
                        <a:pt x="42127" y="16189"/>
                        <a:pt x="63468" y="23506"/>
                      </a:cubicBezTo>
                      <a:cubicBezTo>
                        <a:pt x="114689" y="41068"/>
                        <a:pt x="51743" y="15123"/>
                        <a:pt x="98727" y="35260"/>
                      </a:cubicBezTo>
                      <a:cubicBezTo>
                        <a:pt x="100294" y="36827"/>
                        <a:pt x="101447" y="38970"/>
                        <a:pt x="103429" y="39961"/>
                      </a:cubicBezTo>
                      <a:cubicBezTo>
                        <a:pt x="107861" y="42177"/>
                        <a:pt x="117532" y="44662"/>
                        <a:pt x="117532" y="44662"/>
                      </a:cubicBezTo>
                      <a:cubicBezTo>
                        <a:pt x="119883" y="47013"/>
                        <a:pt x="121818" y="49870"/>
                        <a:pt x="124584" y="51714"/>
                      </a:cubicBezTo>
                      <a:cubicBezTo>
                        <a:pt x="126646" y="53089"/>
                        <a:pt x="129620" y="52625"/>
                        <a:pt x="131636" y="54065"/>
                      </a:cubicBezTo>
                      <a:cubicBezTo>
                        <a:pt x="143272" y="62376"/>
                        <a:pt x="138431" y="61748"/>
                        <a:pt x="145740" y="70519"/>
                      </a:cubicBezTo>
                      <a:cubicBezTo>
                        <a:pt x="151396" y="77306"/>
                        <a:pt x="152910" y="77650"/>
                        <a:pt x="159844" y="82272"/>
                      </a:cubicBezTo>
                      <a:cubicBezTo>
                        <a:pt x="161411" y="84623"/>
                        <a:pt x="163282" y="86797"/>
                        <a:pt x="164545" y="89324"/>
                      </a:cubicBezTo>
                      <a:cubicBezTo>
                        <a:pt x="165653" y="91540"/>
                        <a:pt x="165621" y="94251"/>
                        <a:pt x="166896" y="96376"/>
                      </a:cubicBezTo>
                      <a:cubicBezTo>
                        <a:pt x="168036" y="98276"/>
                        <a:pt x="170213" y="99347"/>
                        <a:pt x="171597" y="101078"/>
                      </a:cubicBezTo>
                      <a:cubicBezTo>
                        <a:pt x="173362" y="103284"/>
                        <a:pt x="174438" y="106003"/>
                        <a:pt x="176298" y="108129"/>
                      </a:cubicBezTo>
                      <a:cubicBezTo>
                        <a:pt x="185925" y="119131"/>
                        <a:pt x="185544" y="118211"/>
                        <a:pt x="195104" y="124584"/>
                      </a:cubicBezTo>
                      <a:lnTo>
                        <a:pt x="204506" y="138688"/>
                      </a:lnTo>
                      <a:cubicBezTo>
                        <a:pt x="206073" y="141039"/>
                        <a:pt x="208314" y="143060"/>
                        <a:pt x="209207" y="145740"/>
                      </a:cubicBezTo>
                      <a:cubicBezTo>
                        <a:pt x="209991" y="148091"/>
                        <a:pt x="210183" y="150730"/>
                        <a:pt x="211558" y="152792"/>
                      </a:cubicBezTo>
                      <a:cubicBezTo>
                        <a:pt x="213402" y="155558"/>
                        <a:pt x="216482" y="157290"/>
                        <a:pt x="218610" y="159844"/>
                      </a:cubicBezTo>
                      <a:cubicBezTo>
                        <a:pt x="220418" y="162014"/>
                        <a:pt x="221546" y="164689"/>
                        <a:pt x="223311" y="166895"/>
                      </a:cubicBezTo>
                      <a:cubicBezTo>
                        <a:pt x="224696" y="168626"/>
                        <a:pt x="226628" y="169866"/>
                        <a:pt x="228013" y="171597"/>
                      </a:cubicBezTo>
                      <a:cubicBezTo>
                        <a:pt x="229778" y="173803"/>
                        <a:pt x="230837" y="176537"/>
                        <a:pt x="232714" y="178649"/>
                      </a:cubicBezTo>
                      <a:cubicBezTo>
                        <a:pt x="237131" y="183618"/>
                        <a:pt x="243130" y="187221"/>
                        <a:pt x="246818" y="192753"/>
                      </a:cubicBezTo>
                      <a:cubicBezTo>
                        <a:pt x="250307" y="197986"/>
                        <a:pt x="251438" y="200680"/>
                        <a:pt x="256220" y="204506"/>
                      </a:cubicBezTo>
                      <a:cubicBezTo>
                        <a:pt x="258426" y="206271"/>
                        <a:pt x="260921" y="207640"/>
                        <a:pt x="263272" y="209207"/>
                      </a:cubicBezTo>
                      <a:cubicBezTo>
                        <a:pt x="264839" y="211558"/>
                        <a:pt x="266134" y="214114"/>
                        <a:pt x="267973" y="216259"/>
                      </a:cubicBezTo>
                      <a:cubicBezTo>
                        <a:pt x="270858" y="219625"/>
                        <a:pt x="274917" y="221974"/>
                        <a:pt x="277376" y="225662"/>
                      </a:cubicBezTo>
                      <a:cubicBezTo>
                        <a:pt x="283307" y="234557"/>
                        <a:pt x="280080" y="230716"/>
                        <a:pt x="286779" y="237415"/>
                      </a:cubicBezTo>
                      <a:cubicBezTo>
                        <a:pt x="293436" y="257391"/>
                        <a:pt x="284151" y="233035"/>
                        <a:pt x="293831" y="249168"/>
                      </a:cubicBezTo>
                      <a:cubicBezTo>
                        <a:pt x="295106" y="251293"/>
                        <a:pt x="294978" y="254054"/>
                        <a:pt x="296181" y="256220"/>
                      </a:cubicBezTo>
                      <a:cubicBezTo>
                        <a:pt x="298925" y="261159"/>
                        <a:pt x="305584" y="270324"/>
                        <a:pt x="305584" y="270324"/>
                      </a:cubicBezTo>
                      <a:cubicBezTo>
                        <a:pt x="306367" y="272675"/>
                        <a:pt x="306731" y="275210"/>
                        <a:pt x="307934" y="277376"/>
                      </a:cubicBezTo>
                      <a:cubicBezTo>
                        <a:pt x="310678" y="282315"/>
                        <a:pt x="315550" y="286120"/>
                        <a:pt x="317337" y="291480"/>
                      </a:cubicBezTo>
                      <a:cubicBezTo>
                        <a:pt x="318121" y="293830"/>
                        <a:pt x="318413" y="296407"/>
                        <a:pt x="319688" y="298531"/>
                      </a:cubicBezTo>
                      <a:cubicBezTo>
                        <a:pt x="320828" y="300431"/>
                        <a:pt x="323059" y="301460"/>
                        <a:pt x="324389" y="303233"/>
                      </a:cubicBezTo>
                      <a:cubicBezTo>
                        <a:pt x="327779" y="307753"/>
                        <a:pt x="329795" y="313342"/>
                        <a:pt x="333791" y="317337"/>
                      </a:cubicBezTo>
                      <a:cubicBezTo>
                        <a:pt x="339362" y="322907"/>
                        <a:pt x="345235" y="328164"/>
                        <a:pt x="347895" y="336142"/>
                      </a:cubicBezTo>
                      <a:lnTo>
                        <a:pt x="352597" y="350246"/>
                      </a:lnTo>
                      <a:cubicBezTo>
                        <a:pt x="353381" y="352597"/>
                        <a:pt x="353572" y="355236"/>
                        <a:pt x="354947" y="357298"/>
                      </a:cubicBezTo>
                      <a:lnTo>
                        <a:pt x="364350" y="371401"/>
                      </a:lnTo>
                      <a:lnTo>
                        <a:pt x="378454" y="413713"/>
                      </a:lnTo>
                      <a:cubicBezTo>
                        <a:pt x="378456" y="413718"/>
                        <a:pt x="383152" y="427813"/>
                        <a:pt x="383155" y="427817"/>
                      </a:cubicBezTo>
                      <a:cubicBezTo>
                        <a:pt x="384722" y="430168"/>
                        <a:pt x="386709" y="432287"/>
                        <a:pt x="387856" y="434869"/>
                      </a:cubicBezTo>
                      <a:cubicBezTo>
                        <a:pt x="399046" y="460045"/>
                        <a:pt x="386620" y="440065"/>
                        <a:pt x="397259" y="456025"/>
                      </a:cubicBezTo>
                      <a:cubicBezTo>
                        <a:pt x="400812" y="470241"/>
                        <a:pt x="398585" y="462353"/>
                        <a:pt x="404311" y="479531"/>
                      </a:cubicBezTo>
                      <a:cubicBezTo>
                        <a:pt x="405095" y="481882"/>
                        <a:pt x="404909" y="484831"/>
                        <a:pt x="406661" y="486583"/>
                      </a:cubicBezTo>
                      <a:lnTo>
                        <a:pt x="411363" y="491284"/>
                      </a:lnTo>
                      <a:lnTo>
                        <a:pt x="416064" y="505388"/>
                      </a:lnTo>
                      <a:cubicBezTo>
                        <a:pt x="416848" y="507739"/>
                        <a:pt x="417041" y="510378"/>
                        <a:pt x="418415" y="512440"/>
                      </a:cubicBezTo>
                      <a:cubicBezTo>
                        <a:pt x="419982" y="514791"/>
                        <a:pt x="421853" y="516965"/>
                        <a:pt x="423116" y="519492"/>
                      </a:cubicBezTo>
                      <a:cubicBezTo>
                        <a:pt x="432848" y="538956"/>
                        <a:pt x="416696" y="513386"/>
                        <a:pt x="430168" y="533596"/>
                      </a:cubicBezTo>
                      <a:lnTo>
                        <a:pt x="434869" y="547700"/>
                      </a:lnTo>
                      <a:cubicBezTo>
                        <a:pt x="435653" y="550051"/>
                        <a:pt x="436734" y="552322"/>
                        <a:pt x="437220" y="554752"/>
                      </a:cubicBezTo>
                      <a:cubicBezTo>
                        <a:pt x="438003" y="558670"/>
                        <a:pt x="438963" y="562556"/>
                        <a:pt x="439570" y="566505"/>
                      </a:cubicBezTo>
                      <a:cubicBezTo>
                        <a:pt x="440531" y="572749"/>
                        <a:pt x="440791" y="579095"/>
                        <a:pt x="441921" y="585310"/>
                      </a:cubicBezTo>
                      <a:cubicBezTo>
                        <a:pt x="442364" y="587748"/>
                        <a:pt x="443671" y="589958"/>
                        <a:pt x="444272" y="592362"/>
                      </a:cubicBezTo>
                      <a:cubicBezTo>
                        <a:pt x="445241" y="596238"/>
                        <a:pt x="445653" y="600239"/>
                        <a:pt x="446622" y="604115"/>
                      </a:cubicBezTo>
                      <a:cubicBezTo>
                        <a:pt x="447223" y="606519"/>
                        <a:pt x="448292" y="608785"/>
                        <a:pt x="448973" y="611167"/>
                      </a:cubicBezTo>
                      <a:cubicBezTo>
                        <a:pt x="449861" y="614273"/>
                        <a:pt x="450396" y="617475"/>
                        <a:pt x="451324" y="620570"/>
                      </a:cubicBezTo>
                      <a:cubicBezTo>
                        <a:pt x="451336" y="620608"/>
                        <a:pt x="457195" y="638180"/>
                        <a:pt x="458376" y="641725"/>
                      </a:cubicBezTo>
                      <a:cubicBezTo>
                        <a:pt x="459159" y="644076"/>
                        <a:pt x="460240" y="646347"/>
                        <a:pt x="460726" y="648777"/>
                      </a:cubicBezTo>
                      <a:cubicBezTo>
                        <a:pt x="462293" y="656613"/>
                        <a:pt x="462900" y="664703"/>
                        <a:pt x="465427" y="672284"/>
                      </a:cubicBezTo>
                      <a:lnTo>
                        <a:pt x="470129" y="686388"/>
                      </a:lnTo>
                      <a:cubicBezTo>
                        <a:pt x="470912" y="688738"/>
                        <a:pt x="470727" y="691687"/>
                        <a:pt x="472479" y="693439"/>
                      </a:cubicBezTo>
                      <a:cubicBezTo>
                        <a:pt x="474046" y="695006"/>
                        <a:pt x="477181" y="695924"/>
                        <a:pt x="477181" y="698141"/>
                      </a:cubicBezTo>
                      <a:cubicBezTo>
                        <a:pt x="477181" y="699708"/>
                        <a:pt x="474046" y="698141"/>
                        <a:pt x="472479" y="698141"/>
                      </a:cubicBezTo>
                    </a:path>
                  </a:pathLst>
                </a:custGeom>
                <a:noFill/>
                <a:ln cap="flat" cmpd="sng" w="25400">
                  <a:solidFill>
                    <a:srgbClr val="395E8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6" name="Google Shape;616;p72"/>
                <p:cNvSpPr/>
                <p:nvPr/>
              </p:nvSpPr>
              <p:spPr>
                <a:xfrm>
                  <a:off x="5695607" y="5639108"/>
                  <a:ext cx="498336" cy="84707"/>
                </a:xfrm>
                <a:custGeom>
                  <a:rect b="b" l="l" r="r" t="t"/>
                  <a:pathLst>
                    <a:path extrusionOk="0" h="84707" w="498336">
                      <a:moveTo>
                        <a:pt x="0" y="7136"/>
                      </a:moveTo>
                      <a:cubicBezTo>
                        <a:pt x="18805" y="19673"/>
                        <a:pt x="36829" y="33469"/>
                        <a:pt x="56416" y="44746"/>
                      </a:cubicBezTo>
                      <a:cubicBezTo>
                        <a:pt x="62858" y="48455"/>
                        <a:pt x="70519" y="49447"/>
                        <a:pt x="77571" y="51798"/>
                      </a:cubicBezTo>
                      <a:lnTo>
                        <a:pt x="84623" y="54149"/>
                      </a:lnTo>
                      <a:lnTo>
                        <a:pt x="91675" y="56499"/>
                      </a:lnTo>
                      <a:cubicBezTo>
                        <a:pt x="94026" y="58066"/>
                        <a:pt x="96145" y="60053"/>
                        <a:pt x="98727" y="61200"/>
                      </a:cubicBezTo>
                      <a:cubicBezTo>
                        <a:pt x="110252" y="66322"/>
                        <a:pt x="111703" y="65092"/>
                        <a:pt x="122234" y="68252"/>
                      </a:cubicBezTo>
                      <a:cubicBezTo>
                        <a:pt x="126980" y="69676"/>
                        <a:pt x="131636" y="71387"/>
                        <a:pt x="136337" y="72954"/>
                      </a:cubicBezTo>
                      <a:cubicBezTo>
                        <a:pt x="138688" y="73738"/>
                        <a:pt x="140985" y="74703"/>
                        <a:pt x="143389" y="75304"/>
                      </a:cubicBezTo>
                      <a:cubicBezTo>
                        <a:pt x="146523" y="76088"/>
                        <a:pt x="149697" y="76727"/>
                        <a:pt x="152792" y="77655"/>
                      </a:cubicBezTo>
                      <a:cubicBezTo>
                        <a:pt x="157539" y="79079"/>
                        <a:pt x="161948" y="82081"/>
                        <a:pt x="166896" y="82356"/>
                      </a:cubicBezTo>
                      <a:lnTo>
                        <a:pt x="209207" y="84707"/>
                      </a:lnTo>
                      <a:lnTo>
                        <a:pt x="357298" y="82356"/>
                      </a:lnTo>
                      <a:cubicBezTo>
                        <a:pt x="359775" y="82281"/>
                        <a:pt x="361968" y="80687"/>
                        <a:pt x="364350" y="80006"/>
                      </a:cubicBezTo>
                      <a:cubicBezTo>
                        <a:pt x="389191" y="72909"/>
                        <a:pt x="354379" y="84113"/>
                        <a:pt x="387856" y="72954"/>
                      </a:cubicBezTo>
                      <a:lnTo>
                        <a:pt x="394908" y="70603"/>
                      </a:lnTo>
                      <a:cubicBezTo>
                        <a:pt x="397259" y="69819"/>
                        <a:pt x="399898" y="69626"/>
                        <a:pt x="401960" y="68252"/>
                      </a:cubicBezTo>
                      <a:cubicBezTo>
                        <a:pt x="404311" y="66685"/>
                        <a:pt x="406430" y="64698"/>
                        <a:pt x="409012" y="63551"/>
                      </a:cubicBezTo>
                      <a:cubicBezTo>
                        <a:pt x="413541" y="61538"/>
                        <a:pt x="418415" y="60417"/>
                        <a:pt x="423116" y="58850"/>
                      </a:cubicBezTo>
                      <a:lnTo>
                        <a:pt x="444272" y="51798"/>
                      </a:lnTo>
                      <a:cubicBezTo>
                        <a:pt x="450929" y="49579"/>
                        <a:pt x="452768" y="49653"/>
                        <a:pt x="458376" y="44746"/>
                      </a:cubicBezTo>
                      <a:cubicBezTo>
                        <a:pt x="462546" y="41098"/>
                        <a:pt x="466211" y="36911"/>
                        <a:pt x="470129" y="32993"/>
                      </a:cubicBezTo>
                      <a:cubicBezTo>
                        <a:pt x="471696" y="31426"/>
                        <a:pt x="473601" y="30135"/>
                        <a:pt x="474830" y="28291"/>
                      </a:cubicBezTo>
                      <a:cubicBezTo>
                        <a:pt x="480761" y="19396"/>
                        <a:pt x="477534" y="23237"/>
                        <a:pt x="484233" y="16538"/>
                      </a:cubicBezTo>
                      <a:cubicBezTo>
                        <a:pt x="489006" y="2219"/>
                        <a:pt x="484589" y="2933"/>
                        <a:pt x="495986" y="84"/>
                      </a:cubicBezTo>
                      <a:cubicBezTo>
                        <a:pt x="496746" y="-106"/>
                        <a:pt x="497553" y="84"/>
                        <a:pt x="498336" y="84"/>
                      </a:cubicBezTo>
                    </a:path>
                  </a:pathLst>
                </a:custGeom>
                <a:noFill/>
                <a:ln cap="flat" cmpd="sng" w="25400">
                  <a:solidFill>
                    <a:srgbClr val="395E8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7" name="Google Shape;617;p72"/>
                <p:cNvSpPr/>
                <p:nvPr/>
              </p:nvSpPr>
              <p:spPr>
                <a:xfrm>
                  <a:off x="5695607" y="5373563"/>
                  <a:ext cx="345286" cy="265336"/>
                </a:xfrm>
                <a:custGeom>
                  <a:rect b="b" l="l" r="r" t="t"/>
                  <a:pathLst>
                    <a:path extrusionOk="0" h="246824" w="347895">
                      <a:moveTo>
                        <a:pt x="0" y="246824"/>
                      </a:moveTo>
                      <a:cubicBezTo>
                        <a:pt x="10186" y="226452"/>
                        <a:pt x="20656" y="206219"/>
                        <a:pt x="30558" y="185707"/>
                      </a:cubicBezTo>
                      <a:cubicBezTo>
                        <a:pt x="31635" y="183476"/>
                        <a:pt x="31801" y="180871"/>
                        <a:pt x="32909" y="178655"/>
                      </a:cubicBezTo>
                      <a:cubicBezTo>
                        <a:pt x="35734" y="173005"/>
                        <a:pt x="39061" y="167617"/>
                        <a:pt x="42311" y="162200"/>
                      </a:cubicBezTo>
                      <a:cubicBezTo>
                        <a:pt x="43764" y="159778"/>
                        <a:pt x="45749" y="157676"/>
                        <a:pt x="47012" y="155149"/>
                      </a:cubicBezTo>
                      <a:cubicBezTo>
                        <a:pt x="48120" y="152933"/>
                        <a:pt x="48088" y="150222"/>
                        <a:pt x="49363" y="148097"/>
                      </a:cubicBezTo>
                      <a:cubicBezTo>
                        <a:pt x="50503" y="146197"/>
                        <a:pt x="52680" y="145126"/>
                        <a:pt x="54064" y="143395"/>
                      </a:cubicBezTo>
                      <a:cubicBezTo>
                        <a:pt x="55829" y="141189"/>
                        <a:pt x="56768" y="138341"/>
                        <a:pt x="58766" y="136343"/>
                      </a:cubicBezTo>
                      <a:cubicBezTo>
                        <a:pt x="60764" y="134345"/>
                        <a:pt x="63648" y="133451"/>
                        <a:pt x="65818" y="131642"/>
                      </a:cubicBezTo>
                      <a:cubicBezTo>
                        <a:pt x="68372" y="129514"/>
                        <a:pt x="70315" y="126718"/>
                        <a:pt x="72869" y="124590"/>
                      </a:cubicBezTo>
                      <a:cubicBezTo>
                        <a:pt x="75039" y="122781"/>
                        <a:pt x="77715" y="121654"/>
                        <a:pt x="79921" y="119889"/>
                      </a:cubicBezTo>
                      <a:cubicBezTo>
                        <a:pt x="81652" y="118505"/>
                        <a:pt x="82641" y="116179"/>
                        <a:pt x="84623" y="115188"/>
                      </a:cubicBezTo>
                      <a:cubicBezTo>
                        <a:pt x="89056" y="112972"/>
                        <a:pt x="94604" y="113235"/>
                        <a:pt x="98727" y="110486"/>
                      </a:cubicBezTo>
                      <a:cubicBezTo>
                        <a:pt x="118928" y="97018"/>
                        <a:pt x="93372" y="113163"/>
                        <a:pt x="112830" y="103434"/>
                      </a:cubicBezTo>
                      <a:cubicBezTo>
                        <a:pt x="131050" y="94324"/>
                        <a:pt x="109215" y="102288"/>
                        <a:pt x="126934" y="96383"/>
                      </a:cubicBezTo>
                      <a:lnTo>
                        <a:pt x="141038" y="86980"/>
                      </a:lnTo>
                      <a:cubicBezTo>
                        <a:pt x="143389" y="85413"/>
                        <a:pt x="145410" y="83172"/>
                        <a:pt x="148090" y="82279"/>
                      </a:cubicBezTo>
                      <a:lnTo>
                        <a:pt x="169246" y="75227"/>
                      </a:lnTo>
                      <a:cubicBezTo>
                        <a:pt x="171597" y="74443"/>
                        <a:pt x="174236" y="74250"/>
                        <a:pt x="176298" y="72876"/>
                      </a:cubicBezTo>
                      <a:cubicBezTo>
                        <a:pt x="180999" y="69742"/>
                        <a:pt x="185042" y="65261"/>
                        <a:pt x="190402" y="63474"/>
                      </a:cubicBezTo>
                      <a:cubicBezTo>
                        <a:pt x="192753" y="62690"/>
                        <a:pt x="195288" y="62326"/>
                        <a:pt x="197454" y="61123"/>
                      </a:cubicBezTo>
                      <a:cubicBezTo>
                        <a:pt x="221696" y="47654"/>
                        <a:pt x="202654" y="54687"/>
                        <a:pt x="218609" y="49370"/>
                      </a:cubicBezTo>
                      <a:cubicBezTo>
                        <a:pt x="220960" y="47803"/>
                        <a:pt x="223134" y="45932"/>
                        <a:pt x="225661" y="44668"/>
                      </a:cubicBezTo>
                      <a:cubicBezTo>
                        <a:pt x="229413" y="42792"/>
                        <a:pt x="238609" y="40969"/>
                        <a:pt x="242116" y="39967"/>
                      </a:cubicBezTo>
                      <a:cubicBezTo>
                        <a:pt x="244498" y="39286"/>
                        <a:pt x="246785" y="38297"/>
                        <a:pt x="249168" y="37616"/>
                      </a:cubicBezTo>
                      <a:cubicBezTo>
                        <a:pt x="252274" y="36729"/>
                        <a:pt x="255464" y="36153"/>
                        <a:pt x="258570" y="35266"/>
                      </a:cubicBezTo>
                      <a:cubicBezTo>
                        <a:pt x="272352" y="31328"/>
                        <a:pt x="258943" y="35080"/>
                        <a:pt x="272674" y="28214"/>
                      </a:cubicBezTo>
                      <a:cubicBezTo>
                        <a:pt x="274890" y="27106"/>
                        <a:pt x="277375" y="26647"/>
                        <a:pt x="279726" y="25863"/>
                      </a:cubicBezTo>
                      <a:cubicBezTo>
                        <a:pt x="282077" y="23512"/>
                        <a:pt x="283872" y="20425"/>
                        <a:pt x="286778" y="18811"/>
                      </a:cubicBezTo>
                      <a:cubicBezTo>
                        <a:pt x="291110" y="16404"/>
                        <a:pt x="296759" y="16859"/>
                        <a:pt x="300882" y="14110"/>
                      </a:cubicBezTo>
                      <a:cubicBezTo>
                        <a:pt x="312491" y="6371"/>
                        <a:pt x="303420" y="11125"/>
                        <a:pt x="319687" y="7058"/>
                      </a:cubicBezTo>
                      <a:cubicBezTo>
                        <a:pt x="322091" y="6457"/>
                        <a:pt x="324335" y="5308"/>
                        <a:pt x="326739" y="4707"/>
                      </a:cubicBezTo>
                      <a:cubicBezTo>
                        <a:pt x="330615" y="3738"/>
                        <a:pt x="334616" y="3326"/>
                        <a:pt x="338492" y="2357"/>
                      </a:cubicBezTo>
                      <a:cubicBezTo>
                        <a:pt x="348888" y="-242"/>
                        <a:pt x="342244" y="6"/>
                        <a:pt x="347895" y="6"/>
                      </a:cubicBezTo>
                    </a:path>
                  </a:pathLst>
                </a:custGeom>
                <a:noFill/>
                <a:ln cap="flat" cmpd="sng" w="25400">
                  <a:solidFill>
                    <a:srgbClr val="395E8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18" name="Google Shape;618;p72"/>
            <p:cNvSpPr/>
            <p:nvPr/>
          </p:nvSpPr>
          <p:spPr>
            <a:xfrm>
              <a:off x="1634649" y="2606565"/>
              <a:ext cx="136886" cy="200582"/>
            </a:xfrm>
            <a:custGeom>
              <a:rect b="b" l="l" r="r" t="t"/>
              <a:pathLst>
                <a:path extrusionOk="0" h="200582" w="136886">
                  <a:moveTo>
                    <a:pt x="0" y="200582"/>
                  </a:moveTo>
                  <a:cubicBezTo>
                    <a:pt x="9389" y="153639"/>
                    <a:pt x="-2550" y="184122"/>
                    <a:pt x="21266" y="155014"/>
                  </a:cubicBezTo>
                  <a:cubicBezTo>
                    <a:pt x="25890" y="149363"/>
                    <a:pt x="33417" y="136787"/>
                    <a:pt x="33417" y="136787"/>
                  </a:cubicBezTo>
                  <a:cubicBezTo>
                    <a:pt x="34430" y="133749"/>
                    <a:pt x="34489" y="130201"/>
                    <a:pt x="36455" y="127673"/>
                  </a:cubicBezTo>
                  <a:cubicBezTo>
                    <a:pt x="47659" y="113267"/>
                    <a:pt x="51614" y="111491"/>
                    <a:pt x="63796" y="103370"/>
                  </a:cubicBezTo>
                  <a:cubicBezTo>
                    <a:pt x="65821" y="100332"/>
                    <a:pt x="68099" y="97448"/>
                    <a:pt x="69872" y="94256"/>
                  </a:cubicBezTo>
                  <a:cubicBezTo>
                    <a:pt x="73171" y="88318"/>
                    <a:pt x="75217" y="81681"/>
                    <a:pt x="78985" y="76029"/>
                  </a:cubicBezTo>
                  <a:cubicBezTo>
                    <a:pt x="81368" y="72454"/>
                    <a:pt x="85061" y="69954"/>
                    <a:pt x="88099" y="66916"/>
                  </a:cubicBezTo>
                  <a:cubicBezTo>
                    <a:pt x="91137" y="60840"/>
                    <a:pt x="94401" y="54872"/>
                    <a:pt x="97212" y="48688"/>
                  </a:cubicBezTo>
                  <a:cubicBezTo>
                    <a:pt x="99468" y="43724"/>
                    <a:pt x="100482" y="38175"/>
                    <a:pt x="103288" y="33499"/>
                  </a:cubicBezTo>
                  <a:cubicBezTo>
                    <a:pt x="106624" y="27939"/>
                    <a:pt x="111389" y="23373"/>
                    <a:pt x="115440" y="18310"/>
                  </a:cubicBezTo>
                  <a:cubicBezTo>
                    <a:pt x="117465" y="12234"/>
                    <a:pt x="115235" y="-1174"/>
                    <a:pt x="121515" y="82"/>
                  </a:cubicBezTo>
                  <a:cubicBezTo>
                    <a:pt x="139684" y="3716"/>
                    <a:pt x="136705" y="-2044"/>
                    <a:pt x="136705" y="12234"/>
                  </a:cubicBezTo>
                </a:path>
              </a:pathLst>
            </a:custGeom>
            <a:noFill/>
            <a:ln cap="flat" cmpd="sng" w="25400">
              <a:solidFill>
                <a:srgbClr val="385D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0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